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Lst>
  <p:notesMasterIdLst>
    <p:notesMasterId r:id="rId40"/>
  </p:notesMasterIdLst>
  <p:handoutMasterIdLst>
    <p:handoutMasterId r:id="rId41"/>
  </p:handoutMasterIdLst>
  <p:sldIdLst>
    <p:sldId id="1663" r:id="rId5"/>
    <p:sldId id="2057" r:id="rId6"/>
    <p:sldId id="1524" r:id="rId7"/>
    <p:sldId id="2058" r:id="rId8"/>
    <p:sldId id="2074" r:id="rId9"/>
    <p:sldId id="2075" r:id="rId10"/>
    <p:sldId id="2072" r:id="rId11"/>
    <p:sldId id="2073" r:id="rId12"/>
    <p:sldId id="2055" r:id="rId13"/>
    <p:sldId id="2059" r:id="rId14"/>
    <p:sldId id="2063" r:id="rId15"/>
    <p:sldId id="2062" r:id="rId16"/>
    <p:sldId id="2064" r:id="rId17"/>
    <p:sldId id="2065" r:id="rId18"/>
    <p:sldId id="2054" r:id="rId19"/>
    <p:sldId id="2060" r:id="rId20"/>
    <p:sldId id="2066" r:id="rId21"/>
    <p:sldId id="2067" r:id="rId22"/>
    <p:sldId id="2068" r:id="rId23"/>
    <p:sldId id="2069" r:id="rId24"/>
    <p:sldId id="2070" r:id="rId25"/>
    <p:sldId id="2056" r:id="rId26"/>
    <p:sldId id="2061" r:id="rId27"/>
    <p:sldId id="2076" r:id="rId28"/>
    <p:sldId id="2077" r:id="rId29"/>
    <p:sldId id="2078" r:id="rId30"/>
    <p:sldId id="2079" r:id="rId31"/>
    <p:sldId id="2080" r:id="rId32"/>
    <p:sldId id="1532" r:id="rId33"/>
    <p:sldId id="2051" r:id="rId34"/>
    <p:sldId id="1660" r:id="rId35"/>
    <p:sldId id="2052" r:id="rId36"/>
    <p:sldId id="2053" r:id="rId37"/>
    <p:sldId id="1347" r:id="rId38"/>
    <p:sldId id="1362" r:id="rId39"/>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White" id="{38B656EC-D568-4EF7-8842-9FA1AE1192C9}">
          <p14:sldIdLst>
            <p14:sldId id="1663"/>
            <p14:sldId id="2057"/>
            <p14:sldId id="1524"/>
            <p14:sldId id="2058"/>
            <p14:sldId id="2074"/>
            <p14:sldId id="2075"/>
            <p14:sldId id="2072"/>
            <p14:sldId id="2073"/>
            <p14:sldId id="2055"/>
            <p14:sldId id="2059"/>
            <p14:sldId id="2063"/>
            <p14:sldId id="2062"/>
            <p14:sldId id="2064"/>
            <p14:sldId id="2065"/>
            <p14:sldId id="2054"/>
            <p14:sldId id="2060"/>
            <p14:sldId id="2066"/>
            <p14:sldId id="2067"/>
            <p14:sldId id="2068"/>
            <p14:sldId id="2069"/>
            <p14:sldId id="2070"/>
            <p14:sldId id="2056"/>
            <p14:sldId id="2061"/>
            <p14:sldId id="2076"/>
            <p14:sldId id="2077"/>
            <p14:sldId id="2078"/>
            <p14:sldId id="2079"/>
            <p14:sldId id="2080"/>
            <p14:sldId id="1532"/>
            <p14:sldId id="2051"/>
            <p14:sldId id="1660"/>
            <p14:sldId id="2052"/>
            <p14:sldId id="2053"/>
            <p14:sldId id="1347"/>
            <p14:sldId id="136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0000"/>
    <a:srgbClr val="274B47"/>
    <a:srgbClr val="C8D5EA"/>
    <a:srgbClr val="F2F2F2"/>
    <a:srgbClr val="FFFFFF"/>
    <a:srgbClr val="000000"/>
    <a:srgbClr val="30E5D0"/>
    <a:srgbClr val="50E6FF"/>
    <a:srgbClr val="0069BA"/>
    <a:srgbClr val="9BF00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01" autoAdjust="0"/>
    <p:restoredTop sz="69114" autoAdjust="0"/>
  </p:normalViewPr>
  <p:slideViewPr>
    <p:cSldViewPr snapToGrid="0">
      <p:cViewPr varScale="1">
        <p:scale>
          <a:sx n="75" d="100"/>
          <a:sy n="75" d="100"/>
        </p:scale>
        <p:origin x="1662" y="72"/>
      </p:cViewPr>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30699"/>
    </p:cViewPr>
  </p:sorterViewPr>
  <p:notesViewPr>
    <p:cSldViewPr snapToGrid="0" showGuides="1">
      <p:cViewPr varScale="1">
        <p:scale>
          <a:sx n="83" d="100"/>
          <a:sy n="83" d="100"/>
        </p:scale>
        <p:origin x="5826"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6/3/2020 1:25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4.jpg>
</file>

<file path=ppt/media/image5.jpg>
</file>

<file path=ppt/media/image6.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6/3/2020 1:24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feedback.azure.com/forums/217313-networking/suggestions/8156781-drain-admin-endpoint-control-for-load-balancer"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21E5A7B-BB8D-4368-A182-109669521632}"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715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The key part of this challenge is that requires students to move from PowerShell to PowerShell Workflow. In particular, they’ll use the Parallel capabilities to speed up the deployment of multiple ARM templates.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template deployments could also be parallelized using -</a:t>
            </a:r>
            <a:r>
              <a:rPr lang="en-US" sz="882" b="0" i="0" kern="1200" dirty="0" err="1">
                <a:solidFill>
                  <a:schemeClr val="tx1"/>
                </a:solidFill>
                <a:effectLst/>
                <a:latin typeface="Segoe UI" panose="020B0502040204020203" pitchFamily="34" charset="0"/>
                <a:ea typeface="+mn-ea"/>
                <a:cs typeface="+mn-cs"/>
              </a:rPr>
              <a:t>AsJob</a:t>
            </a:r>
            <a:r>
              <a:rPr lang="en-US" sz="882" b="0" i="0" kern="1200" dirty="0">
                <a:solidFill>
                  <a:schemeClr val="tx1"/>
                </a:solidFill>
                <a:effectLst/>
                <a:latin typeface="Segoe UI" panose="020B0502040204020203" pitchFamily="34" charset="0"/>
                <a:ea typeface="+mn-ea"/>
                <a:cs typeface="+mn-cs"/>
              </a:rPr>
              <a:t> in a normal PowerShell runbook, but the validation engine doesn’t allow that approach, to encourage students to use PowerShell Workflow.)</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Overall, this challenge is fairly straightforward.</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22545138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277130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6/3/2020 1:24 PM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29</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13067728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24550918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33</a:t>
            </a:fld>
            <a:endParaRPr lang="en-US" dirty="0"/>
          </a:p>
        </p:txBody>
      </p:sp>
    </p:spTree>
    <p:extLst>
      <p:ext uri="{BB962C8B-B14F-4D97-AF65-F5344CB8AC3E}">
        <p14:creationId xmlns:p14="http://schemas.microsoft.com/office/powerpoint/2010/main" val="899586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4705839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824305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The first step is to create the Log Analytics workspace. You can use any account name but must use the </a:t>
            </a:r>
            <a:r>
              <a:rPr lang="en-US" sz="882" b="1" i="0" kern="1200" dirty="0" err="1">
                <a:solidFill>
                  <a:schemeClr val="tx1"/>
                </a:solidFill>
                <a:effectLst/>
                <a:latin typeface="Segoe UI" panose="020B0502040204020203" pitchFamily="34" charset="0"/>
                <a:ea typeface="+mn-ea"/>
                <a:cs typeface="+mn-cs"/>
              </a:rPr>
              <a:t>ChallengeRG</a:t>
            </a:r>
            <a:r>
              <a:rPr lang="en-US" sz="882" b="0" i="0" kern="1200" dirty="0">
                <a:solidFill>
                  <a:schemeClr val="tx1"/>
                </a:solidFill>
                <a:effectLst/>
                <a:latin typeface="Segoe UI" panose="020B0502040204020203" pitchFamily="34" charset="0"/>
                <a:ea typeface="+mn-ea"/>
                <a:cs typeface="+mn-cs"/>
              </a:rPr>
              <a:t> resource group.</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Next, you need to onboard the workspace to VM Insights. This deploys the VM Insights solution. Easiest way is to go to </a:t>
            </a:r>
            <a:r>
              <a:rPr lang="en-US" sz="882" b="1" i="0" kern="1200" dirty="0">
                <a:solidFill>
                  <a:schemeClr val="tx1"/>
                </a:solidFill>
                <a:effectLst/>
                <a:latin typeface="Segoe UI" panose="020B0502040204020203" pitchFamily="34" charset="0"/>
                <a:ea typeface="+mn-ea"/>
                <a:cs typeface="+mn-cs"/>
              </a:rPr>
              <a:t>Azure Monitor &gt; Virtual Machines &gt; Other onboarding options &gt; Configure a workspace</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Next, you need to deploy the policies that enable automatic VM enrollment in VM Insights. This basically means deploying the Log Analytics agent (a.k.a. Microsoft Monitoring Agent) and Dependency agent, which for VMs is done via VM extensions. There are built-in policies for this (separate ones for Windows vs Linux, VM vs Arc, VM vs VMSS, each agent). The best is to use the built-in policy initiatives, which bundle these together into two initiatives:</a:t>
            </a:r>
          </a:p>
          <a:p>
            <a:r>
              <a:rPr lang="en-US" sz="882" b="0" i="0" kern="1200" dirty="0">
                <a:solidFill>
                  <a:schemeClr val="tx1"/>
                </a:solidFill>
                <a:effectLst/>
                <a:latin typeface="Segoe UI" panose="020B0502040204020203" pitchFamily="34" charset="0"/>
                <a:ea typeface="+mn-ea"/>
                <a:cs typeface="+mn-cs"/>
              </a:rPr>
              <a:t>- Enable Azure Monitor for VMs</a:t>
            </a:r>
          </a:p>
          <a:p>
            <a:r>
              <a:rPr lang="en-US" sz="882" b="0" i="0" kern="1200" dirty="0">
                <a:solidFill>
                  <a:schemeClr val="tx1"/>
                </a:solidFill>
                <a:effectLst/>
                <a:latin typeface="Segoe UI" panose="020B0502040204020203" pitchFamily="34" charset="0"/>
                <a:ea typeface="+mn-ea"/>
                <a:cs typeface="+mn-cs"/>
              </a:rPr>
              <a:t>- Enable Azure Monitor for Virtual Machine Scale Sets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These are easily located from </a:t>
            </a:r>
            <a:r>
              <a:rPr lang="en-US" sz="882" b="1" i="0" kern="1200" dirty="0">
                <a:solidFill>
                  <a:schemeClr val="tx1"/>
                </a:solidFill>
                <a:effectLst/>
                <a:latin typeface="Segoe UI" panose="020B0502040204020203" pitchFamily="34" charset="0"/>
                <a:ea typeface="+mn-ea"/>
                <a:cs typeface="+mn-cs"/>
              </a:rPr>
              <a:t>Policy &gt; Definitions &gt; filter for ‘Definition type’ = ‘Initiative’ and ‘Category’ = ‘Monitoring’</a:t>
            </a:r>
            <a:r>
              <a:rPr lang="en-US" sz="882" b="0" i="0" kern="1200" dirty="0">
                <a:solidFill>
                  <a:schemeClr val="tx1"/>
                </a:solidFill>
                <a:effectLst/>
                <a:latin typeface="Segoe UI" panose="020B0502040204020203" pitchFamily="34" charset="0"/>
                <a:ea typeface="+mn-ea"/>
                <a:cs typeface="+mn-cs"/>
              </a:rPr>
              <a: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These should both be assigned to the </a:t>
            </a:r>
            <a:r>
              <a:rPr lang="en-US" sz="882" b="1" i="0" kern="1200" dirty="0" err="1">
                <a:solidFill>
                  <a:schemeClr val="tx1"/>
                </a:solidFill>
                <a:effectLst/>
                <a:latin typeface="Segoe UI" panose="020B0502040204020203" pitchFamily="34" charset="0"/>
                <a:ea typeface="+mn-ea"/>
                <a:cs typeface="+mn-cs"/>
              </a:rPr>
              <a:t>ChallengeRG</a:t>
            </a:r>
            <a:r>
              <a:rPr lang="en-US" sz="882" b="0" i="0" kern="1200" dirty="0">
                <a:solidFill>
                  <a:schemeClr val="tx1"/>
                </a:solidFill>
                <a:effectLst/>
                <a:latin typeface="Segoe UI" panose="020B0502040204020203" pitchFamily="34" charset="0"/>
                <a:ea typeface="+mn-ea"/>
                <a:cs typeface="+mn-cs"/>
              </a:rPr>
              <a:t> resource group scope. For security reasons, the lab doesn’t let you assign at subscription scope. This means they must be deployed from Azure Policy, you can’t deploy from Azure Monitor &gt; Virtual Machines &gt; Other onboarding options &gt; Enable using policy. Be sure to specify the workspace in the policy parameters.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last step is to run remediation jobs to onboard the VMs. You can only run remediation on individual definitions, not initiatives. To save time, the verification engine only tests for the Log Analytics remediation (not Dependency Agent), so the policies to remediate are:</a:t>
            </a:r>
          </a:p>
          <a:p>
            <a:r>
              <a:rPr lang="en-US" sz="882" b="0" i="0" kern="1200" dirty="0">
                <a:solidFill>
                  <a:schemeClr val="tx1"/>
                </a:solidFill>
                <a:effectLst/>
                <a:latin typeface="Segoe UI" panose="020B0502040204020203" pitchFamily="34" charset="0"/>
                <a:ea typeface="+mn-ea"/>
                <a:cs typeface="+mn-cs"/>
              </a:rPr>
              <a:t>- Deploy Log Analytics agent for Windows VMs</a:t>
            </a:r>
          </a:p>
          <a:p>
            <a:pPr marL="0" indent="0">
              <a:buFontTx/>
              <a:buNone/>
            </a:pPr>
            <a:r>
              <a:rPr lang="en-US" sz="882" b="0" i="0" kern="1200" dirty="0">
                <a:solidFill>
                  <a:schemeClr val="tx1"/>
                </a:solidFill>
                <a:effectLst/>
                <a:latin typeface="Segoe UI" panose="020B0502040204020203" pitchFamily="34" charset="0"/>
                <a:ea typeface="+mn-ea"/>
                <a:cs typeface="+mn-cs"/>
              </a:rPr>
              <a:t>- Deploy Log Analytics agent for Linux VMs</a:t>
            </a:r>
          </a:p>
          <a:p>
            <a:pPr marL="171450" indent="-171450">
              <a:buFontTx/>
              <a:buChar char="-"/>
            </a:pPr>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Remediation only runs on resources identified as non-compliant. So you need to wait for the compliance report to generate following policy assignment (about 30 minutes), or use the </a:t>
            </a:r>
            <a:r>
              <a:rPr lang="en-US" sz="882" b="0" i="0" kern="1200" dirty="0" err="1">
                <a:solidFill>
                  <a:schemeClr val="tx1"/>
                </a:solidFill>
                <a:effectLst/>
                <a:latin typeface="Segoe UI" panose="020B0502040204020203" pitchFamily="34" charset="0"/>
                <a:ea typeface="+mn-ea"/>
                <a:cs typeface="+mn-cs"/>
              </a:rPr>
              <a:t>‘Re</a:t>
            </a:r>
            <a:r>
              <a:rPr lang="en-US" sz="882" b="0" i="0" kern="1200" dirty="0">
                <a:solidFill>
                  <a:schemeClr val="tx1"/>
                </a:solidFill>
                <a:effectLst/>
                <a:latin typeface="Segoe UI" panose="020B0502040204020203" pitchFamily="34" charset="0"/>
                <a:ea typeface="+mn-ea"/>
                <a:cs typeface="+mn-cs"/>
              </a:rPr>
              <a:t>-evaluate resource compliance before remediating’ option when creating the remediation task. Remediation can take a while (mostly the compliance evaluation is slow) so it’s best to run the two remediation tasks in parallel.</a:t>
            </a:r>
          </a:p>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23702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2922920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49B14B72-BE03-4760-B747-D349DA60D861}" type="datetime8">
              <a:rPr lang="en-US" smtClean="0"/>
              <a:t>6/3/2020 1:24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3522824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37087627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challenge is designed to develop a student’s Kusto skills, as well as introducing them to the power of the Azure Resource Graph as a way of exploring resources (tasks that may previously have been implemented using PS or CLI scripts can be better executed in Resource Graph Explorer).</a:t>
            </a:r>
          </a:p>
          <a:p>
            <a:endParaRPr lang="en-US" dirty="0"/>
          </a:p>
          <a:p>
            <a:r>
              <a:rPr lang="en-US" dirty="0"/>
              <a:t>The challenge will require the following Kusto commands (be sure you understand each command and the example solution below):</a:t>
            </a:r>
          </a:p>
          <a:p>
            <a:endParaRPr lang="en-US" dirty="0"/>
          </a:p>
          <a:p>
            <a:r>
              <a:rPr lang="en-US" dirty="0"/>
              <a:t>where</a:t>
            </a:r>
          </a:p>
          <a:p>
            <a:r>
              <a:rPr lang="en-US" dirty="0"/>
              <a:t>mv-expand</a:t>
            </a:r>
          </a:p>
          <a:p>
            <a:r>
              <a:rPr lang="en-US" dirty="0"/>
              <a:t>project</a:t>
            </a:r>
          </a:p>
          <a:p>
            <a:r>
              <a:rPr lang="en-US" dirty="0"/>
              <a:t>join</a:t>
            </a:r>
          </a:p>
          <a:p>
            <a:r>
              <a:rPr lang="en-US" dirty="0" err="1"/>
              <a:t>strcat</a:t>
            </a:r>
            <a:r>
              <a:rPr lang="en-US" dirty="0"/>
              <a:t> and split</a:t>
            </a:r>
          </a:p>
          <a:p>
            <a:endParaRPr lang="en-US" dirty="0"/>
          </a:p>
          <a:p>
            <a:r>
              <a:rPr lang="en-US" dirty="0"/>
              <a:t>Note that Resource Graph Explorer only allows 2 uses of mv-expand per query. Some approaches to the challenge could require 3 uses.</a:t>
            </a:r>
          </a:p>
          <a:p>
            <a:endParaRPr lang="en-US" dirty="0"/>
          </a:p>
          <a:p>
            <a:r>
              <a:rPr lang="en-US" dirty="0"/>
              <a:t>The validation runs the student query and the query below, then compares the results. Row order and extra columns are ignored. The number of rows and column names and contents must match exactly.</a:t>
            </a:r>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486290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82" b="0" i="0" kern="1200" dirty="0">
                <a:solidFill>
                  <a:schemeClr val="tx1"/>
                </a:solidFill>
                <a:effectLst/>
                <a:latin typeface="Segoe UI" panose="020B0502040204020203" pitchFamily="34" charset="0"/>
                <a:ea typeface="+mn-ea"/>
                <a:cs typeface="+mn-cs"/>
              </a:rPr>
              <a:t>At first sight, this looks simple - you just need to resize a couple of VMs.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However, the validation engine is going to probe the website every 1/4 second. As a VM resizes, it must reboot. During the reboot IIS will be shut down, and this will give a short window where a 503 Service Unavailable is returned. The student needs to make sure these are never seen by the end user (or validation probes).</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There are several possible approaches to ensuring each VM receives zero traffic during the resize operation:</a:t>
            </a:r>
          </a:p>
          <a:p>
            <a:r>
              <a:rPr lang="en-US" sz="882" b="0" i="0" kern="1200" dirty="0">
                <a:solidFill>
                  <a:schemeClr val="tx1"/>
                </a:solidFill>
                <a:effectLst/>
                <a:latin typeface="Segoe UI" panose="020B0502040204020203" pitchFamily="34" charset="0"/>
                <a:ea typeface="+mn-ea"/>
                <a:cs typeface="+mn-cs"/>
              </a:rPr>
              <a:t>- Remove VMs from the LB backend pool</a:t>
            </a:r>
          </a:p>
          <a:p>
            <a:r>
              <a:rPr lang="en-US" sz="882" b="0" i="0" kern="1200" dirty="0">
                <a:solidFill>
                  <a:schemeClr val="tx1"/>
                </a:solidFill>
                <a:effectLst/>
                <a:latin typeface="Segoe UI" panose="020B0502040204020203" pitchFamily="34" charset="0"/>
                <a:ea typeface="+mn-ea"/>
                <a:cs typeface="+mn-cs"/>
              </a:rPr>
              <a:t>- Use NIC-level NSGs to block the health probes, so the VM is taken out of rotation by the load balancer</a:t>
            </a:r>
          </a:p>
          <a:p>
            <a:r>
              <a:rPr lang="en-US" sz="882" b="0" i="0" kern="1200" dirty="0">
                <a:solidFill>
                  <a:schemeClr val="tx1"/>
                </a:solidFill>
                <a:effectLst/>
                <a:latin typeface="Segoe UI" panose="020B0502040204020203" pitchFamily="34" charset="0"/>
                <a:ea typeface="+mn-ea"/>
                <a:cs typeface="+mn-cs"/>
              </a:rPr>
              <a:t>- Remove or rename the /healthcheck.html page, again so the health probes fail and the VM is taken out of rotation</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solution below uses the last approach. It’s a good opportunity to discuss the pros and cons of each.</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The delay in the solution below is hard-coded. A better solution would be to calculate the delay based on the probe interval and retry count.</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This solution does not wait for existing connections to drain, it simply stops new connections reaching servers which are being resized. Connection draining is not supported by Azure Load Balancer (it may be coming in future based on </a:t>
            </a:r>
            <a:r>
              <a:rPr lang="en-US" sz="882" b="0" i="0" u="none" strike="noStrike" kern="1200" dirty="0">
                <a:solidFill>
                  <a:schemeClr val="tx1"/>
                </a:solidFill>
                <a:effectLst/>
                <a:latin typeface="Segoe UI" panose="020B0502040204020203" pitchFamily="34" charset="0"/>
                <a:ea typeface="+mn-ea"/>
                <a:cs typeface="+mn-cs"/>
                <a:hlinkClick r:id="rId3"/>
              </a:rPr>
              <a:t>this feedback item</a:t>
            </a:r>
            <a:r>
              <a:rPr lang="en-US" sz="882" b="0" i="0" kern="1200" dirty="0">
                <a:solidFill>
                  <a:schemeClr val="tx1"/>
                </a:solidFill>
                <a:effectLst/>
                <a:latin typeface="Segoe UI" panose="020B0502040204020203" pitchFamily="34" charset="0"/>
                <a:ea typeface="+mn-ea"/>
                <a:cs typeface="+mn-cs"/>
              </a:rPr>
              <a:t>). It is supported by Application Gateway.</a:t>
            </a:r>
          </a:p>
          <a:p>
            <a:endParaRPr lang="en-US" sz="882" b="0" i="0" kern="1200" dirty="0">
              <a:solidFill>
                <a:schemeClr val="tx1"/>
              </a:solidFill>
              <a:effectLst/>
              <a:latin typeface="Segoe UI" panose="020B0502040204020203" pitchFamily="34" charset="0"/>
              <a:ea typeface="+mn-ea"/>
              <a:cs typeface="+mn-cs"/>
            </a:endParaRPr>
          </a:p>
          <a:p>
            <a:r>
              <a:rPr lang="en-US" sz="882" b="0" i="0" kern="1200" dirty="0">
                <a:solidFill>
                  <a:schemeClr val="tx1"/>
                </a:solidFill>
                <a:effectLst/>
                <a:latin typeface="Segoe UI" panose="020B0502040204020203" pitchFamily="34" charset="0"/>
                <a:ea typeface="+mn-ea"/>
                <a:cs typeface="+mn-cs"/>
              </a:rPr>
              <a:t>Only the two stated VM sizes are permitted by policy: Standard_DS2_v2 and Standard_B2ms. The validation engine will resize the VMs back to the original size at the start of the validation process if necessary, before running the student runbook.</a:t>
            </a:r>
          </a:p>
          <a:p>
            <a:endParaRPr lang="en-IE"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386CE63F-9E7F-4C04-9D0D-FCA25A8E9E86}" type="datetime8">
              <a:rPr lang="en-US" smtClean="0"/>
              <a:t>6/3/2020 1:24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27688308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jpg"/><Relationship Id="rId1" Type="http://schemas.openxmlformats.org/officeDocument/2006/relationships/slideMaster" Target="../slideMasters/slideMaster1.xml"/><Relationship Id="rId5" Type="http://schemas.openxmlformats.org/officeDocument/2006/relationships/image" Target="../media/image6.jpg"/><Relationship Id="rId4" Type="http://schemas.openxmlformats.org/officeDocument/2006/relationships/image" Target="../media/image5.jp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925AA89-5F0A-154F-A3CF-3CD8ABDEE4D0}"/>
              </a:ext>
            </a:extLst>
          </p:cNvPr>
          <p:cNvPicPr>
            <a:picLocks noChangeAspect="1"/>
          </p:cNvPicPr>
          <p:nvPr userDrawn="1"/>
        </p:nvPicPr>
        <p:blipFill>
          <a:blip r:embed="rId2"/>
          <a:stretch>
            <a:fillRect/>
          </a:stretch>
        </p:blipFill>
        <p:spPr>
          <a:xfrm>
            <a:off x="5343525" y="0"/>
            <a:ext cx="6858000" cy="6858000"/>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5ACBF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3367971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0">
            <a:extLst>
              <a:ext uri="{FF2B5EF4-FFF2-40B4-BE49-F238E27FC236}">
                <a16:creationId xmlns:a16="http://schemas.microsoft.com/office/drawing/2014/main" id="{1C32C2C9-C9B9-774B-BD94-13CDF6710ECD}"/>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51151599"/>
      </p:ext>
    </p:extLst>
  </p:cSld>
  <p:clrMapOvr>
    <a:masterClrMapping/>
  </p:clrMapOvr>
  <p:transition>
    <p:fade/>
  </p:transition>
  <p:extLst>
    <p:ext uri="{DCECCB84-F9BA-43D5-87BE-67443E8EF086}">
      <p15:sldGuideLst xmlns:p15="http://schemas.microsoft.com/office/powerpoint/2012/main">
        <p15:guide id="2" pos="3360" userDrawn="1">
          <p15:clr>
            <a:srgbClr val="5ACBF0"/>
          </p15:clr>
        </p15:guide>
        <p15:guide id="5" orient="horz" pos="2160" userDrawn="1">
          <p15:clr>
            <a:srgbClr val="5ACBF0"/>
          </p15:clr>
        </p15:guide>
        <p15:guide id="6" pos="2991">
          <p15:clr>
            <a:srgbClr val="5ACBF0"/>
          </p15:clr>
        </p15:guide>
        <p15:guide id="7" pos="3728" userDrawn="1">
          <p15:clr>
            <a:srgbClr val="C35EA4"/>
          </p15:clr>
        </p15:guide>
        <p15:guide id="8" pos="3544">
          <p15:clr>
            <a:srgbClr val="A4A3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59566FE6-A384-6B49-B5BF-95EA3CE23452}"/>
              </a:ext>
            </a:extLst>
          </p:cNvPr>
          <p:cNvPicPr>
            <a:picLocks noChangeAspect="1"/>
          </p:cNvPicPr>
          <p:nvPr userDrawn="1"/>
        </p:nvPicPr>
        <p:blipFill>
          <a:blip r:embed="rId2"/>
          <a:srcRect l="723" r="723"/>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905565567"/>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12">
            <a:extLst>
              <a:ext uri="{FF2B5EF4-FFF2-40B4-BE49-F238E27FC236}">
                <a16:creationId xmlns:a16="http://schemas.microsoft.com/office/drawing/2014/main" id="{76D86CE0-B4E2-2747-9AF9-852ED7BB0D6A}"/>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441160664"/>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Square Photo ">
    <p:bg>
      <p:bgPr>
        <a:solidFill>
          <a:schemeClr val="accent2"/>
        </a:solidFill>
        <a:effectLst/>
      </p:bgPr>
    </p:bg>
    <p:spTree>
      <p:nvGrpSpPr>
        <p:cNvPr id="1" name=""/>
        <p:cNvGrpSpPr/>
        <p:nvPr/>
      </p:nvGrpSpPr>
      <p:grpSpPr>
        <a:xfrm>
          <a:off x="0" y="0"/>
          <a:ext cx="0" cy="0"/>
          <a:chOff x="0" y="0"/>
          <a:chExt cx="0" cy="0"/>
        </a:xfrm>
      </p:grpSpPr>
      <p:pic>
        <p:nvPicPr>
          <p:cNvPr id="6" name="Picture Placeholder 4">
            <a:extLst>
              <a:ext uri="{FF2B5EF4-FFF2-40B4-BE49-F238E27FC236}">
                <a16:creationId xmlns:a16="http://schemas.microsoft.com/office/drawing/2014/main" id="{E88E3299-D038-0249-9E43-030D0E0A41B0}"/>
              </a:ext>
            </a:extLst>
          </p:cNvPr>
          <p:cNvPicPr>
            <a:picLocks noChangeAspect="1"/>
          </p:cNvPicPr>
          <p:nvPr userDrawn="1"/>
        </p:nvPicPr>
        <p:blipFill>
          <a:blip r:embed="rId2"/>
          <a:srcRect l="16667" r="16667"/>
          <a:stretch>
            <a:fillRect/>
          </a:stretch>
        </p:blipFill>
        <p:spPr>
          <a:xfrm>
            <a:off x="5334000" y="0"/>
            <a:ext cx="6858000" cy="6858000"/>
          </a:xfrm>
          <a:prstGeom prst="rect">
            <a:avLst/>
          </a:prstGeom>
        </p:spPr>
      </p:pic>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2873414"/>
            <a:ext cx="4159950" cy="1107996"/>
          </a:xfrm>
        </p:spPr>
        <p:txBody>
          <a:bodyPr anchor="ctr"/>
          <a:lstStyle>
            <a:lvl1pPr>
              <a:defRPr>
                <a:solidFill>
                  <a:schemeClr val="bg1"/>
                </a:solidFill>
              </a:defRPr>
            </a:lvl1pPr>
          </a:lstStyle>
          <a:p>
            <a:r>
              <a:rPr lang="en-US" dirty="0"/>
              <a:t>Click to edit Master title style</a:t>
            </a:r>
          </a:p>
        </p:txBody>
      </p:sp>
      <p:sp>
        <p:nvSpPr>
          <p:cNvPr id="5" name="TextBox 4">
            <a:extLst>
              <a:ext uri="{FF2B5EF4-FFF2-40B4-BE49-F238E27FC236}">
                <a16:creationId xmlns:a16="http://schemas.microsoft.com/office/drawing/2014/main" id="{8A09A47B-FEF5-47F3-B2DD-A73E7C3234AF}"/>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825401"/>
      </p:ext>
    </p:extLst>
  </p:cSld>
  <p:clrMapOvr>
    <a:masterClrMapping/>
  </p:clrMapOvr>
  <p:transition>
    <p:fade/>
  </p:transition>
  <p:extLst>
    <p:ext uri="{DCECCB84-F9BA-43D5-87BE-67443E8EF086}">
      <p15:sldGuideLst xmlns:p15="http://schemas.microsoft.com/office/powerpoint/2012/main">
        <p15:guide id="2" pos="3360">
          <p15:clr>
            <a:srgbClr val="5ACBF0"/>
          </p15:clr>
        </p15:guide>
        <p15:guide id="5" orient="horz" pos="2160">
          <p15:clr>
            <a:srgbClr val="5ACBF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full bleed lef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3" y="0"/>
            <a:ext cx="5669280" cy="6858000"/>
          </a:xfrm>
          <a:gradFill flip="none" rotWithShape="1">
            <a:gsLst>
              <a:gs pos="50000">
                <a:srgbClr val="000000">
                  <a:alpha val="70000"/>
                </a:srgbClr>
              </a:gs>
              <a:gs pos="100000">
                <a:srgbClr val="000000">
                  <a:alpha val="0"/>
                </a:srgbClr>
              </a:gs>
            </a:gsLst>
            <a:lin ang="0" scaled="1"/>
            <a:tileRect/>
          </a:gradFill>
        </p:spPr>
        <p:txBody>
          <a:bodyPr lIns="585216" tIns="585216" rIns="585216" bIns="585216" anchor="ctr">
            <a:noAutofit/>
          </a:bodyPr>
          <a:lstStyle>
            <a:lvl1pP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1D4894F6-B50F-43E1-83FC-4F2200B2FA65}"/>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2603402083"/>
      </p:ext>
    </p:extLst>
  </p:cSld>
  <p:clrMapOvr>
    <a:masterClrMapping/>
  </p:clrMapOvr>
  <p:transition>
    <p:fade/>
  </p:transition>
  <p:extLst>
    <p:ext uri="{DCECCB84-F9BA-43D5-87BE-67443E8EF086}">
      <p15:sldGuideLst xmlns:p15="http://schemas.microsoft.com/office/powerpoint/2012/main">
        <p15:guide id="7" pos="3576">
          <p15:clr>
            <a:srgbClr val="5ACBF0"/>
          </p15:clr>
        </p15:guide>
        <p15:guide id="8" orient="horz" pos="2160">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full bleed right title">
    <p:spTree>
      <p:nvGrpSpPr>
        <p:cNvPr id="1" name=""/>
        <p:cNvGrpSpPr/>
        <p:nvPr/>
      </p:nvGrpSpPr>
      <p:grpSpPr>
        <a:xfrm>
          <a:off x="0" y="0"/>
          <a:ext cx="0" cy="0"/>
          <a:chOff x="0" y="0"/>
          <a:chExt cx="0" cy="0"/>
        </a:xfrm>
      </p:grpSpPr>
      <p:sp>
        <p:nvSpPr>
          <p:cNvPr id="8" name="Picture Placeholder 7" descr="This photo is a 'placeholder' only. Drag or drop your photo here, or click and tap the center to insert a photo.">
            <a:extLst>
              <a:ext uri="{FF2B5EF4-FFF2-40B4-BE49-F238E27FC236}">
                <a16:creationId xmlns:a16="http://schemas.microsoft.com/office/drawing/2014/main" id="{FA608AEF-BE66-4029-BA63-DA15E89C3291}"/>
              </a:ext>
            </a:extLst>
          </p:cNvPr>
          <p:cNvSpPr>
            <a:spLocks noGrp="1"/>
          </p:cNvSpPr>
          <p:nvPr>
            <p:ph type="pic" sz="quarter" idx="10" hasCustomPrompt="1"/>
          </p:nvPr>
        </p:nvSpPr>
        <p:spPr bwMode="ltGray">
          <a:xfrm>
            <a:off x="0" y="0"/>
            <a:ext cx="12192000" cy="6858000"/>
          </a:xfrm>
          <a:blipFill>
            <a:blip r:embed="rId2"/>
            <a:stretch>
              <a:fillRect/>
            </a:stretch>
          </a:blipFill>
        </p:spPr>
        <p:txBody>
          <a:bodyPr wrap="none" bIns="2011680" anchor="ctr">
            <a:noAutofit/>
          </a:bodyPr>
          <a:lstStyle>
            <a:lvl1pPr marL="0" indent="0" algn="ctr">
              <a:buNone/>
              <a:defRPr sz="1400" b="1">
                <a:solidFill>
                  <a:srgbClr val="000000"/>
                </a:solidFill>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3" name="Title 2">
            <a:extLst>
              <a:ext uri="{FF2B5EF4-FFF2-40B4-BE49-F238E27FC236}">
                <a16:creationId xmlns:a16="http://schemas.microsoft.com/office/drawing/2014/main" id="{E033AC47-6988-4AF2-AB7A-F400B9B8392F}"/>
              </a:ext>
            </a:extLst>
          </p:cNvPr>
          <p:cNvSpPr>
            <a:spLocks noGrp="1"/>
          </p:cNvSpPr>
          <p:nvPr>
            <p:ph type="title" hasCustomPrompt="1"/>
          </p:nvPr>
        </p:nvSpPr>
        <p:spPr bwMode="ltGray">
          <a:xfrm>
            <a:off x="6522720" y="0"/>
            <a:ext cx="5669280" cy="6858000"/>
          </a:xfrm>
          <a:gradFill flip="none" rotWithShape="1">
            <a:gsLst>
              <a:gs pos="50000">
                <a:srgbClr val="000000">
                  <a:alpha val="70000"/>
                </a:srgbClr>
              </a:gs>
              <a:gs pos="100000">
                <a:srgbClr val="000000">
                  <a:alpha val="0"/>
                </a:srgbClr>
              </a:gs>
            </a:gsLst>
            <a:lin ang="10800000" scaled="1"/>
            <a:tileRect/>
          </a:gradFill>
        </p:spPr>
        <p:txBody>
          <a:bodyPr lIns="585216" tIns="585216" rIns="585216" bIns="585216" anchor="ctr">
            <a:noAutofit/>
          </a:bodyPr>
          <a:lstStyle>
            <a:lvl1pPr algn="r">
              <a:defRPr sz="3600" spc="0">
                <a:solidFill>
                  <a:srgbClr val="FFFFFF"/>
                </a:solidFill>
              </a:defRPr>
            </a:lvl1pPr>
          </a:lstStyle>
          <a:p>
            <a:r>
              <a:rPr lang="en-US" dirty="0"/>
              <a:t>Click to edit </a:t>
            </a:r>
            <a:br>
              <a:rPr lang="en-US" dirty="0"/>
            </a:br>
            <a:r>
              <a:rPr lang="en-US" dirty="0"/>
              <a:t>Master title style</a:t>
            </a:r>
          </a:p>
        </p:txBody>
      </p:sp>
      <p:sp>
        <p:nvSpPr>
          <p:cNvPr id="6" name="TextBox 5">
            <a:extLst>
              <a:ext uri="{FF2B5EF4-FFF2-40B4-BE49-F238E27FC236}">
                <a16:creationId xmlns:a16="http://schemas.microsoft.com/office/drawing/2014/main" id="{A629011D-E3B4-416F-9D7F-7A99AE49F65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096866871"/>
      </p:ext>
    </p:extLst>
  </p:cSld>
  <p:clrMapOvr>
    <a:masterClrMapping/>
  </p:clrMapOvr>
  <p:transition>
    <p:fade/>
  </p:transition>
  <p:extLst>
    <p:ext uri="{DCECCB84-F9BA-43D5-87BE-67443E8EF086}">
      <p15:sldGuideLst xmlns:p15="http://schemas.microsoft.com/office/powerpoint/2012/main">
        <p15:guide id="7" pos="4105">
          <p15:clr>
            <a:srgbClr val="5ACBF0"/>
          </p15:clr>
        </p15:guide>
        <p15:guide id="8" orient="horz" pos="2160" userDrawn="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000000"/>
                </a:solidFill>
              </a:defRPr>
            </a:lvl1pPr>
          </a:lstStyle>
          <a:p>
            <a:pPr marL="228600" lvl="0" indent="-228600" algn="ctr"/>
            <a:r>
              <a:rPr lang="en-US" dirty="0"/>
              <a:t>Drag &amp; drop your photo here </a:t>
            </a:r>
            <a:br>
              <a:rPr lang="en-US" dirty="0"/>
            </a:br>
            <a:r>
              <a:rPr lang="en-US" dirty="0"/>
              <a:t>or click or tap icon below </a:t>
            </a:r>
            <a:br>
              <a:rPr lang="en-US" dirty="0"/>
            </a:br>
            <a:r>
              <a:rPr lang="en-US" dirty="0"/>
              <a:t>to insert</a:t>
            </a:r>
          </a:p>
        </p:txBody>
      </p:sp>
      <p:sp>
        <p:nvSpPr>
          <p:cNvPr id="10" name="TextBox 9">
            <a:extLst>
              <a:ext uri="{FF2B5EF4-FFF2-40B4-BE49-F238E27FC236}">
                <a16:creationId xmlns:a16="http://schemas.microsoft.com/office/drawing/2014/main" id="{CAF59E09-7602-42B9-AB0C-9D1365A9EBB2}"/>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646059488"/>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endParaRPr lang="en-US" dirty="0"/>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lt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lt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l">
              <a:spcBef>
                <a:spcPts val="0"/>
              </a:spcBef>
              <a:buNone/>
              <a:defRPr sz="1800">
                <a:latin typeface="+mj-lt"/>
              </a:defRPr>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lt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000000"/>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
        <p:nvSpPr>
          <p:cNvPr id="14" name="TextBox 13">
            <a:extLst>
              <a:ext uri="{FF2B5EF4-FFF2-40B4-BE49-F238E27FC236}">
                <a16:creationId xmlns:a16="http://schemas.microsoft.com/office/drawing/2014/main" id="{52B36921-D927-4BA6-8891-8AEE978492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84225213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quare photo">
    <p:bg>
      <p:bgRef idx="1001">
        <a:schemeClr val="bg2"/>
      </p:bgRef>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FB62B78-F785-D34A-BB0B-B61A92C55585}"/>
              </a:ext>
            </a:extLst>
          </p:cNvPr>
          <p:cNvPicPr>
            <a:picLocks noChangeAspect="1"/>
          </p:cNvPicPr>
          <p:nvPr userDrawn="1"/>
        </p:nvPicPr>
        <p:blipFill rotWithShape="1">
          <a:blip r:embed="rId2"/>
          <a:srcRect l="10389" t="18703" b="16343"/>
          <a:stretch/>
        </p:blipFill>
        <p:spPr>
          <a:xfrm>
            <a:off x="8885595" y="3193766"/>
            <a:ext cx="3301149" cy="1595209"/>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3"/>
          <a:stretch>
            <a:fillRect/>
          </a:stretch>
        </p:blipFill>
        <p:spPr bwMode="black">
          <a:xfrm>
            <a:off x="584200" y="585788"/>
            <a:ext cx="1366245" cy="292608"/>
          </a:xfrm>
          <a:prstGeom prst="rect">
            <a:avLst/>
          </a:prstGeom>
        </p:spPr>
      </p:pic>
      <p:grpSp>
        <p:nvGrpSpPr>
          <p:cNvPr id="3" name="Group 2">
            <a:extLst>
              <a:ext uri="{FF2B5EF4-FFF2-40B4-BE49-F238E27FC236}">
                <a16:creationId xmlns:a16="http://schemas.microsoft.com/office/drawing/2014/main" id="{85A31830-4159-6E4E-A505-5AE3582CB326}"/>
              </a:ext>
            </a:extLst>
          </p:cNvPr>
          <p:cNvGrpSpPr/>
          <p:nvPr userDrawn="1"/>
        </p:nvGrpSpPr>
        <p:grpSpPr>
          <a:xfrm>
            <a:off x="8870814" y="0"/>
            <a:ext cx="3315930" cy="6858001"/>
            <a:chOff x="8766391" y="0"/>
            <a:chExt cx="3564610" cy="7372320"/>
          </a:xfrm>
        </p:grpSpPr>
        <p:pic>
          <p:nvPicPr>
            <p:cNvPr id="6" name="Picture 5">
              <a:extLst>
                <a:ext uri="{FF2B5EF4-FFF2-40B4-BE49-F238E27FC236}">
                  <a16:creationId xmlns:a16="http://schemas.microsoft.com/office/drawing/2014/main" id="{519F627F-C22F-1D4F-9314-137DAB0C7865}"/>
                </a:ext>
              </a:extLst>
            </p:cNvPr>
            <p:cNvPicPr>
              <a:picLocks noChangeAspect="1"/>
            </p:cNvPicPr>
            <p:nvPr userDrawn="1"/>
          </p:nvPicPr>
          <p:blipFill rotWithShape="1">
            <a:blip r:embed="rId4"/>
            <a:srcRect l="266" t="13569" r="-107" b="22382"/>
            <a:stretch/>
          </p:blipFill>
          <p:spPr>
            <a:xfrm>
              <a:off x="8772041" y="0"/>
              <a:ext cx="3558960" cy="3424716"/>
            </a:xfrm>
            <a:prstGeom prst="rect">
              <a:avLst/>
            </a:prstGeom>
          </p:spPr>
        </p:pic>
        <p:pic>
          <p:nvPicPr>
            <p:cNvPr id="11" name="Picture 10">
              <a:extLst>
                <a:ext uri="{FF2B5EF4-FFF2-40B4-BE49-F238E27FC236}">
                  <a16:creationId xmlns:a16="http://schemas.microsoft.com/office/drawing/2014/main" id="{22B86A11-1091-9C48-B1E1-01A9CBDA9841}"/>
                </a:ext>
              </a:extLst>
            </p:cNvPr>
            <p:cNvPicPr>
              <a:picLocks noChangeAspect="1"/>
            </p:cNvPicPr>
            <p:nvPr userDrawn="1"/>
          </p:nvPicPr>
          <p:blipFill rotWithShape="1">
            <a:blip r:embed="rId5"/>
            <a:srcRect l="33573" t="13744" r="4171" b="27987"/>
            <a:stretch/>
          </p:blipFill>
          <p:spPr>
            <a:xfrm>
              <a:off x="8766391" y="5148129"/>
              <a:ext cx="3564610" cy="2224191"/>
            </a:xfrm>
            <a:prstGeom prst="rect">
              <a:avLst/>
            </a:prstGeom>
          </p:spPr>
        </p:pic>
      </p:grpSp>
    </p:spTree>
    <p:extLst>
      <p:ext uri="{BB962C8B-B14F-4D97-AF65-F5344CB8AC3E}">
        <p14:creationId xmlns:p14="http://schemas.microsoft.com/office/powerpoint/2010/main" val="180952158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5216" y="2309812"/>
            <a:ext cx="3182027" cy="3959225"/>
          </a:xfrm>
        </p:spPr>
        <p:txBody>
          <a:bodyPr anchor="t"/>
          <a:lstStyle>
            <a:lvl1pPr>
              <a:defRPr>
                <a:solidFill>
                  <a:schemeClr val="tx1"/>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354523" y="2309812"/>
            <a:ext cx="7254865" cy="3959226"/>
          </a:xfrm>
        </p:spPr>
        <p:txBody>
          <a:bodyPr anchor="t"/>
          <a:lstStyle>
            <a:lvl1pPr marL="0" indent="0">
              <a:spcAft>
                <a:spcPts val="800"/>
              </a:spcAft>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a:cxnSpLocks/>
          </p:cNvCxnSpPr>
          <p:nvPr userDrawn="1"/>
        </p:nvCxnSpPr>
        <p:spPr>
          <a:xfrm>
            <a:off x="585216" y="2019300"/>
            <a:ext cx="3182112"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9D8AF80-CAD5-4055-80AD-0B31EBCB52A9}"/>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cxnSp>
        <p:nvCxnSpPr>
          <p:cNvPr id="8" name="Straight Connector 7">
            <a:extLst>
              <a:ext uri="{FF2B5EF4-FFF2-40B4-BE49-F238E27FC236}">
                <a16:creationId xmlns:a16="http://schemas.microsoft.com/office/drawing/2014/main" id="{DF1A9F7D-F14E-4BCE-9EB4-D9EF47B67809}"/>
              </a:ext>
              <a:ext uri="{C183D7F6-B498-43B3-948B-1728B52AA6E4}">
                <adec:decorative xmlns:adec="http://schemas.microsoft.com/office/drawing/2017/decorative" val="1"/>
              </a:ext>
            </a:extLst>
          </p:cNvPr>
          <p:cNvCxnSpPr>
            <a:cxnSpLocks/>
          </p:cNvCxnSpPr>
          <p:nvPr userDrawn="1"/>
        </p:nvCxnSpPr>
        <p:spPr>
          <a:xfrm>
            <a:off x="4354523" y="2019300"/>
            <a:ext cx="7254865" cy="0"/>
          </a:xfrm>
          <a:prstGeom prst="line">
            <a:avLst/>
          </a:prstGeom>
          <a:ln w="19050">
            <a:solidFill>
              <a:schemeClr val="tx1">
                <a:alpha val="3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8378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1272">
          <p15:clr>
            <a:srgbClr val="5ACBF0"/>
          </p15:clr>
        </p15:guide>
        <p15:guide id="30" pos="2376">
          <p15:clr>
            <a:srgbClr val="5ACBF0"/>
          </p15:clr>
        </p15:guide>
        <p15:guide id="32" orient="horz" pos="145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EB5FBAF-D5DB-4D1E-9D76-AE83D1B7417A}"/>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userDrawn="1">
          <p15:clr>
            <a:srgbClr val="5ACBF0"/>
          </p15:clr>
        </p15:guide>
        <p15:guide id="30" pos="2376">
          <p15:clr>
            <a:srgbClr val="5ACBF0"/>
          </p15:clr>
        </p15:guide>
        <p15:guide id="31" pos="3113">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5" name="Text Placeholder 4">
            <a:extLst>
              <a:ext uri="{FF2B5EF4-FFF2-40B4-BE49-F238E27FC236}">
                <a16:creationId xmlns:a16="http://schemas.microsoft.com/office/drawing/2014/main" id="{FE0D212A-0425-4F5E-BA46-E18F8763FE80}"/>
              </a:ext>
            </a:extLst>
          </p:cNvPr>
          <p:cNvSpPr>
            <a:spLocks noGrp="1"/>
          </p:cNvSpPr>
          <p:nvPr>
            <p:ph type="body" sz="quarter" idx="10" hasCustomPrompt="1"/>
          </p:nvPr>
        </p:nvSpPr>
        <p:spPr>
          <a:xfrm>
            <a:off x="585216" y="3692208"/>
            <a:ext cx="9144000" cy="369332"/>
          </a:xfrm>
        </p:spPr>
        <p:txBody>
          <a:bodyPr/>
          <a:lstStyle>
            <a:lvl1pPr marL="0" indent="0">
              <a:buNone/>
              <a:defRPr sz="2400"/>
            </a:lvl1pPr>
          </a:lstStyle>
          <a:p>
            <a:pPr lvl="0"/>
            <a:r>
              <a:rPr lang="en-US" dirty="0"/>
              <a:t>Demo description</a:t>
            </a:r>
          </a:p>
        </p:txBody>
      </p:sp>
    </p:spTree>
    <p:extLst>
      <p:ext uri="{BB962C8B-B14F-4D97-AF65-F5344CB8AC3E}">
        <p14:creationId xmlns:p14="http://schemas.microsoft.com/office/powerpoint/2010/main" val="19130477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chemeClr val="tx1"/>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pic>
        <p:nvPicPr>
          <p:cNvPr id="3" name="Picture 2" descr="A desk with multiple monitors and a computer.&#10;">
            <a:extLst>
              <a:ext uri="{FF2B5EF4-FFF2-40B4-BE49-F238E27FC236}">
                <a16:creationId xmlns:a16="http://schemas.microsoft.com/office/drawing/2014/main" id="{4AC06106-9BD0-4058-A053-82DD2DED8A67}"/>
              </a:ext>
            </a:extLst>
          </p:cNvPr>
          <p:cNvPicPr>
            <a:picLocks noChangeAspect="1"/>
          </p:cNvPicPr>
          <p:nvPr userDrawn="1"/>
        </p:nvPicPr>
        <p:blipFill rotWithShape="1">
          <a:blip r:embed="rId3"/>
          <a:srcRect l="23577" r="9774"/>
          <a:stretch/>
        </p:blipFill>
        <p:spPr bwMode="ltGray">
          <a:xfrm>
            <a:off x="5334000" y="0"/>
            <a:ext cx="6858000" cy="6858000"/>
          </a:xfrm>
          <a:prstGeom prst="rect">
            <a:avLst/>
          </a:prstGeom>
        </p:spPr>
      </p:pic>
    </p:spTree>
    <p:extLst>
      <p:ext uri="{BB962C8B-B14F-4D97-AF65-F5344CB8AC3E}">
        <p14:creationId xmlns:p14="http://schemas.microsoft.com/office/powerpoint/2010/main" val="16054354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userDrawn="1">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1612749"/>
          </a:xfrm>
        </p:spPr>
        <p:txBody>
          <a:bodyPr/>
          <a:lstStyle>
            <a:lvl1pPr marL="0" indent="0">
              <a:buNone/>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4F9662A5-6E2F-47B0-9B6E-E87983D3753C}"/>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Code">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69"/>
            <a:ext cx="11018520" cy="4965192"/>
          </a:xfrm>
        </p:spPr>
        <p:txBody>
          <a:bodyPr wrap="square">
            <a:normAutofit/>
          </a:bodyPr>
          <a:lstStyle>
            <a:lvl1pPr marL="0" indent="0">
              <a:buNone/>
              <a:defRPr>
                <a:latin typeface="Lucida Console" panose="020B0609040504020204" pitchFamily="49" charset="0"/>
              </a:defRPr>
            </a:lvl1pPr>
            <a:lvl2pPr marL="0" indent="0">
              <a:buNone/>
              <a:defRPr>
                <a:latin typeface="Lucida Console" panose="020B0609040504020204" pitchFamily="49" charset="0"/>
              </a:defRPr>
            </a:lvl2pPr>
            <a:lvl3pPr marL="0" indent="0">
              <a:buNone/>
              <a:defRPr>
                <a:latin typeface="Lucida Console" panose="020B0609040504020204" pitchFamily="49" charset="0"/>
              </a:defRPr>
            </a:lvl3pPr>
            <a:lvl4pPr marL="0" indent="0">
              <a:buNone/>
              <a:defRPr>
                <a:latin typeface="Lucida Console" panose="020B0609040504020204" pitchFamily="49" charset="0"/>
              </a:defRPr>
            </a:lvl4pPr>
            <a:lvl5pPr marL="0" indent="0">
              <a:buNone/>
              <a:defRPr>
                <a:latin typeface="Lucida Console" panose="020B060904050402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1973407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1612749"/>
          </a:xfrm>
        </p:spPr>
        <p:txBody>
          <a:bodyPr/>
          <a:lstStyle>
            <a:lvl1pPr marL="0" indent="0">
              <a:buNone/>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Box 5">
            <a:extLst>
              <a:ext uri="{FF2B5EF4-FFF2-40B4-BE49-F238E27FC236}">
                <a16:creationId xmlns:a16="http://schemas.microsoft.com/office/drawing/2014/main" id="{5F6A123D-3A27-499F-9210-3E0D7CED39C6}"/>
              </a:ext>
            </a:extLst>
          </p:cNvPr>
          <p:cNvSpPr txBox="1"/>
          <p:nvPr userDrawn="1"/>
        </p:nvSpPr>
        <p:spPr>
          <a:xfrm>
            <a:off x="12355721" y="-203944"/>
            <a:ext cx="577081" cy="153888"/>
          </a:xfrm>
          <a:prstGeom prst="rect">
            <a:avLst/>
          </a:prstGeom>
          <a:noFill/>
        </p:spPr>
        <p:txBody>
          <a:bodyPr wrap="none" lIns="0" tIns="0" rIns="0" bIns="0" rtlCol="0">
            <a:spAutoFit/>
          </a:bodyPr>
          <a:lstStyle/>
          <a:p>
            <a:pPr algn="l"/>
            <a:r>
              <a:rPr lang="en-US" sz="1000" dirty="0">
                <a:solidFill>
                  <a:srgbClr val="A3A3A3"/>
                </a:solidFill>
              </a:rPr>
              <a:t>ELT layout</a:t>
            </a:r>
          </a:p>
        </p:txBody>
      </p:sp>
    </p:spTree>
    <p:extLst>
      <p:ext uri="{BB962C8B-B14F-4D97-AF65-F5344CB8AC3E}">
        <p14:creationId xmlns:p14="http://schemas.microsoft.com/office/powerpoint/2010/main" val="157200658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guide id="4" pos="3660">
          <p15:clr>
            <a:srgbClr val="5ACBF0"/>
          </p15:clr>
        </p15:guide>
        <p15:guide id="5" pos="4024">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7"/>
          <a:srcRect l="762"/>
          <a:stretch/>
        </p:blipFill>
        <p:spPr>
          <a:xfrm rot="5400000">
            <a:off x="950976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80" r:id="rId1"/>
    <p:sldLayoutId id="2147484932" r:id="rId2"/>
    <p:sldLayoutId id="2147484609" r:id="rId3"/>
    <p:sldLayoutId id="2147484577" r:id="rId4"/>
    <p:sldLayoutId id="2147484610" r:id="rId5"/>
    <p:sldLayoutId id="2147484710" r:id="rId6"/>
    <p:sldLayoutId id="2147484240" r:id="rId7"/>
    <p:sldLayoutId id="2147484936" r:id="rId8"/>
    <p:sldLayoutId id="2147484910" r:id="rId9"/>
    <p:sldLayoutId id="2147484911" r:id="rId10"/>
    <p:sldLayoutId id="2147484639" r:id="rId11"/>
    <p:sldLayoutId id="2147484834" r:id="rId12"/>
    <p:sldLayoutId id="2147484933" r:id="rId13"/>
    <p:sldLayoutId id="2147484934" r:id="rId14"/>
    <p:sldLayoutId id="2147484935" r:id="rId15"/>
    <p:sldLayoutId id="2147484923" r:id="rId16"/>
    <p:sldLayoutId id="2147484924" r:id="rId17"/>
    <p:sldLayoutId id="2147484841" r:id="rId18"/>
    <p:sldLayoutId id="2147484842" r:id="rId19"/>
    <p:sldLayoutId id="2147484931" r:id="rId20"/>
    <p:sldLayoutId id="2147484787" r:id="rId21"/>
    <p:sldLayoutId id="2147484584" r:id="rId22"/>
    <p:sldLayoutId id="2147484937" r:id="rId23"/>
    <p:sldLayoutId id="2147484583" r:id="rId24"/>
    <p:sldLayoutId id="2147484299" r:id="rId2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mailto:attendee-NNN@opspartnerbootcamp.onmicrosoft.com"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8263" y="2425541"/>
            <a:ext cx="4167887" cy="1107996"/>
          </a:xfrm>
        </p:spPr>
        <p:txBody>
          <a:bodyPr/>
          <a:lstStyle/>
          <a:p>
            <a:r>
              <a:rPr lang="en-US" dirty="0"/>
              <a:t>Partner Technical Boot Camp</a:t>
            </a:r>
          </a:p>
        </p:txBody>
      </p:sp>
      <p:sp>
        <p:nvSpPr>
          <p:cNvPr id="5" name="Text Placeholder 4"/>
          <p:cNvSpPr>
            <a:spLocks noGrp="1"/>
          </p:cNvSpPr>
          <p:nvPr>
            <p:ph type="body" sz="quarter" idx="12"/>
          </p:nvPr>
        </p:nvSpPr>
        <p:spPr/>
        <p:txBody>
          <a:bodyPr/>
          <a:lstStyle/>
          <a:p>
            <a:r>
              <a:rPr lang="en-US" dirty="0"/>
              <a:t>Infrastructure Track</a:t>
            </a:r>
          </a:p>
        </p:txBody>
      </p:sp>
    </p:spTree>
    <p:extLst>
      <p:ext uri="{BB962C8B-B14F-4D97-AF65-F5344CB8AC3E}">
        <p14:creationId xmlns:p14="http://schemas.microsoft.com/office/powerpoint/2010/main" val="2336616198"/>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Wednesday – Infrastructure as Code</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475771618"/>
              </p:ext>
            </p:extLst>
          </p:nvPr>
        </p:nvGraphicFramePr>
        <p:xfrm>
          <a:off x="584199" y="1435099"/>
          <a:ext cx="11018520" cy="435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Advanced Automation with ARM Templates</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10:00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19:00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Leveraging Runbooks to Automate Tasks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648000">
                <a:tc>
                  <a:txBody>
                    <a:bodyPr/>
                    <a:lstStyle/>
                    <a:p>
                      <a:pPr algn="ctr"/>
                      <a:r>
                        <a:rPr lang="en-US" sz="1400" b="0" dirty="0">
                          <a:solidFill>
                            <a:schemeClr val="tx1"/>
                          </a:solidFill>
                          <a:latin typeface="Segoe Pro" panose="020B0502040504020203" pitchFamily="34" charset="0"/>
                        </a:rPr>
                        <a:t>10:00 – 11:00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19:00 – 20:00</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Automation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2827947590"/>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(continued)</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Automation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2048896440"/>
                  </a:ext>
                </a:extLst>
              </a:tr>
            </a:tbl>
          </a:graphicData>
        </a:graphic>
      </p:graphicFrame>
    </p:spTree>
    <p:extLst>
      <p:ext uri="{BB962C8B-B14F-4D97-AF65-F5344CB8AC3E}">
        <p14:creationId xmlns:p14="http://schemas.microsoft.com/office/powerpoint/2010/main" val="249078984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dirty="0"/>
              <a:t>Operationalizing Infrastructure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2981905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r>
              <a:rPr lang="en-IE" dirty="0"/>
              <a:t>Challenge 1: Automatic On-Boarding to VM Insights</a:t>
            </a:r>
          </a:p>
        </p:txBody>
      </p:sp>
      <p:sp>
        <p:nvSpPr>
          <p:cNvPr id="3" name="Content Placeholder 2">
            <a:extLst>
              <a:ext uri="{FF2B5EF4-FFF2-40B4-BE49-F238E27FC236}">
                <a16:creationId xmlns:a16="http://schemas.microsoft.com/office/drawing/2014/main" id="{3A13E8C6-BC3F-4D90-9F66-ED811B9F1FE7}"/>
              </a:ext>
            </a:extLst>
          </p:cNvPr>
          <p:cNvSpPr>
            <a:spLocks noGrp="1"/>
          </p:cNvSpPr>
          <p:nvPr>
            <p:ph sz="quarter" idx="10"/>
          </p:nvPr>
        </p:nvSpPr>
        <p:spPr>
          <a:xfrm>
            <a:off x="584200" y="1435100"/>
            <a:ext cx="11018838" cy="5896999"/>
          </a:xfrm>
        </p:spPr>
        <p:txBody>
          <a:bodyPr/>
          <a:lstStyle/>
          <a:p>
            <a:pPr marL="457200" indent="-457200">
              <a:spcBef>
                <a:spcPts val="1200"/>
              </a:spcBef>
              <a:buFont typeface="Arial" panose="020B0604020202020204" pitchFamily="34" charset="0"/>
              <a:buChar char="•"/>
            </a:pPr>
            <a:r>
              <a:rPr lang="en-IE" dirty="0"/>
              <a:t>Log Analytics Workspace</a:t>
            </a:r>
          </a:p>
          <a:p>
            <a:pPr marL="914400" lvl="1" indent="-457200">
              <a:buFont typeface="Arial" panose="020B0604020202020204" pitchFamily="34" charset="0"/>
              <a:buChar char="•"/>
            </a:pPr>
            <a:r>
              <a:rPr lang="en-IE" dirty="0"/>
              <a:t>Create from portal</a:t>
            </a:r>
          </a:p>
          <a:p>
            <a:pPr marL="914400" lvl="1" indent="-457200">
              <a:buFont typeface="Arial" panose="020B0604020202020204" pitchFamily="34" charset="0"/>
              <a:buChar char="•"/>
            </a:pPr>
            <a:r>
              <a:rPr lang="en-IE" dirty="0"/>
              <a:t>Enable VM Insights from </a:t>
            </a:r>
            <a:r>
              <a:rPr lang="en-US" b="1" dirty="0"/>
              <a:t>Azure Monitor &gt; Virtual Machines &gt; Other onboarding options &gt; Configure a workspace</a:t>
            </a:r>
          </a:p>
          <a:p>
            <a:pPr marL="457200" indent="-457200">
              <a:spcBef>
                <a:spcPts val="1200"/>
              </a:spcBef>
              <a:buFont typeface="Arial" panose="020B0604020202020204" pitchFamily="34" charset="0"/>
              <a:buChar char="•"/>
            </a:pPr>
            <a:r>
              <a:rPr lang="en-IE" dirty="0"/>
              <a:t>Assign built-in policy initiatives to enable auto-enrolment</a:t>
            </a:r>
          </a:p>
          <a:p>
            <a:pPr marL="914400" lvl="1" indent="-457200">
              <a:buFont typeface="Arial" panose="020B0604020202020204" pitchFamily="34" charset="0"/>
              <a:buChar char="•"/>
            </a:pPr>
            <a:r>
              <a:rPr lang="en-US" dirty="0"/>
              <a:t>Enable Azure Monitor for VMs</a:t>
            </a:r>
          </a:p>
          <a:p>
            <a:pPr marL="914400" lvl="1" indent="-457200">
              <a:buFont typeface="Arial" panose="020B0604020202020204" pitchFamily="34" charset="0"/>
              <a:buChar char="•"/>
            </a:pPr>
            <a:r>
              <a:rPr lang="en-US" dirty="0"/>
              <a:t>Enable Azure Monitor for Virtual Machine Scale Sets</a:t>
            </a:r>
          </a:p>
          <a:p>
            <a:pPr marL="457200" indent="-457200">
              <a:spcBef>
                <a:spcPts val="1200"/>
              </a:spcBef>
              <a:buFont typeface="Arial" panose="020B0604020202020204" pitchFamily="34" charset="0"/>
              <a:buChar char="•"/>
            </a:pPr>
            <a:r>
              <a:rPr lang="en-US" dirty="0"/>
              <a:t>Run remediation jobs </a:t>
            </a:r>
            <a:r>
              <a:rPr lang="en-US" sz="2400" dirty="0"/>
              <a:t>(use 're-evaluate resource compliance' option)</a:t>
            </a:r>
            <a:endParaRPr lang="en-US" dirty="0"/>
          </a:p>
          <a:p>
            <a:pPr marL="914400" lvl="1" indent="-457200">
              <a:buFont typeface="Arial" panose="020B0604020202020204" pitchFamily="34" charset="0"/>
              <a:buChar char="•"/>
            </a:pPr>
            <a:r>
              <a:rPr lang="en-US" dirty="0"/>
              <a:t>Deploy Log Analytics agent for Windows VMs</a:t>
            </a:r>
          </a:p>
          <a:p>
            <a:pPr marL="914400" lvl="1" indent="-457200">
              <a:buFont typeface="Arial" panose="020B0604020202020204" pitchFamily="34" charset="0"/>
              <a:buChar char="•"/>
            </a:pPr>
            <a:r>
              <a:rPr lang="en-US" dirty="0"/>
              <a:t>Deploy Log Analytics agent for Linux VMs</a:t>
            </a:r>
          </a:p>
          <a:p>
            <a:pPr marL="914400" lvl="1" indent="-457200">
              <a:buFont typeface="Arial" panose="020B0604020202020204" pitchFamily="34" charset="0"/>
              <a:buChar char="•"/>
            </a:pPr>
            <a:endParaRPr lang="en-US" dirty="0"/>
          </a:p>
          <a:p>
            <a:endParaRPr lang="en-US" dirty="0"/>
          </a:p>
          <a:p>
            <a:pPr lvl="1"/>
            <a:endParaRPr lang="en-IE" dirty="0"/>
          </a:p>
          <a:p>
            <a:endParaRPr lang="en-IE" dirty="0"/>
          </a:p>
        </p:txBody>
      </p:sp>
    </p:spTree>
    <p:extLst>
      <p:ext uri="{BB962C8B-B14F-4D97-AF65-F5344CB8AC3E}">
        <p14:creationId xmlns:p14="http://schemas.microsoft.com/office/powerpoint/2010/main" val="26732453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Challenge 2: Resource Graph Explorer</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fontScale="47500" lnSpcReduction="20000"/>
          </a:bodyPr>
          <a:lstStyle/>
          <a:p>
            <a:r>
              <a:rPr lang="en-IE" dirty="0"/>
              <a:t>resources</a:t>
            </a:r>
          </a:p>
          <a:p>
            <a:r>
              <a:rPr lang="en-IE" dirty="0"/>
              <a:t>    | where type =~ '</a:t>
            </a:r>
            <a:r>
              <a:rPr lang="en-IE" dirty="0" err="1"/>
              <a:t>Microsoft.Compute</a:t>
            </a:r>
            <a:r>
              <a:rPr lang="en-IE" dirty="0"/>
              <a:t>/</a:t>
            </a:r>
            <a:r>
              <a:rPr lang="en-IE" dirty="0" err="1"/>
              <a:t>virtualMachines</a:t>
            </a:r>
            <a:r>
              <a:rPr lang="en-IE" dirty="0"/>
              <a:t>'</a:t>
            </a:r>
          </a:p>
          <a:p>
            <a:r>
              <a:rPr lang="en-IE" dirty="0"/>
              <a:t>    | mv-expand </a:t>
            </a:r>
            <a:r>
              <a:rPr lang="en-IE" dirty="0" err="1"/>
              <a:t>nics</a:t>
            </a:r>
            <a:r>
              <a:rPr lang="en-IE" dirty="0"/>
              <a:t> = </a:t>
            </a:r>
            <a:r>
              <a:rPr lang="en-IE" dirty="0" err="1"/>
              <a:t>properties.networkProfile.networkInterfaces</a:t>
            </a:r>
            <a:endParaRPr lang="en-IE" dirty="0"/>
          </a:p>
          <a:p>
            <a:r>
              <a:rPr lang="en-IE" dirty="0"/>
              <a:t>    | project</a:t>
            </a:r>
          </a:p>
          <a:p>
            <a:r>
              <a:rPr lang="en-IE" dirty="0"/>
              <a:t>        </a:t>
            </a:r>
            <a:r>
              <a:rPr lang="en-IE" dirty="0" err="1"/>
              <a:t>vmId</a:t>
            </a:r>
            <a:r>
              <a:rPr lang="en-IE" dirty="0"/>
              <a:t> = id, </a:t>
            </a:r>
          </a:p>
          <a:p>
            <a:r>
              <a:rPr lang="en-IE" dirty="0"/>
              <a:t>        </a:t>
            </a:r>
            <a:r>
              <a:rPr lang="en-IE" dirty="0" err="1"/>
              <a:t>vmName</a:t>
            </a:r>
            <a:r>
              <a:rPr lang="en-IE" dirty="0"/>
              <a:t> = name,</a:t>
            </a:r>
          </a:p>
          <a:p>
            <a:r>
              <a:rPr lang="en-IE" dirty="0"/>
              <a:t>        OS = </a:t>
            </a:r>
            <a:r>
              <a:rPr lang="en-IE" dirty="0" err="1"/>
              <a:t>strcat</a:t>
            </a:r>
            <a:r>
              <a:rPr lang="en-IE" dirty="0"/>
              <a:t>(</a:t>
            </a:r>
            <a:r>
              <a:rPr lang="en-IE" dirty="0" err="1"/>
              <a:t>tostring</a:t>
            </a:r>
            <a:r>
              <a:rPr lang="en-IE" dirty="0"/>
              <a:t>(</a:t>
            </a:r>
            <a:r>
              <a:rPr lang="en-IE" dirty="0" err="1"/>
              <a:t>properties.storageProfile.imageReference.offer</a:t>
            </a:r>
            <a:r>
              <a:rPr lang="en-IE" dirty="0"/>
              <a:t>), ' ',</a:t>
            </a:r>
          </a:p>
          <a:p>
            <a:r>
              <a:rPr lang="en-IE" dirty="0"/>
              <a:t>            </a:t>
            </a:r>
            <a:r>
              <a:rPr lang="en-IE" dirty="0" err="1"/>
              <a:t>tostring</a:t>
            </a:r>
            <a:r>
              <a:rPr lang="en-IE" dirty="0"/>
              <a:t>(</a:t>
            </a:r>
            <a:r>
              <a:rPr lang="en-IE" dirty="0" err="1"/>
              <a:t>properties.storageProfile.imageReference.sku</a:t>
            </a:r>
            <a:r>
              <a:rPr lang="en-IE" dirty="0"/>
              <a:t>)),</a:t>
            </a:r>
          </a:p>
          <a:p>
            <a:r>
              <a:rPr lang="en-IE" dirty="0"/>
              <a:t>        </a:t>
            </a:r>
            <a:r>
              <a:rPr lang="en-IE" dirty="0" err="1"/>
              <a:t>nicId</a:t>
            </a:r>
            <a:r>
              <a:rPr lang="en-IE" dirty="0"/>
              <a:t> = </a:t>
            </a:r>
            <a:r>
              <a:rPr lang="en-IE" dirty="0" err="1"/>
              <a:t>tostring</a:t>
            </a:r>
            <a:r>
              <a:rPr lang="en-IE" dirty="0"/>
              <a:t>(nics.id)</a:t>
            </a:r>
          </a:p>
          <a:p>
            <a:r>
              <a:rPr lang="en-IE" dirty="0"/>
              <a:t>| join kind=</a:t>
            </a:r>
            <a:r>
              <a:rPr lang="en-IE" dirty="0" err="1"/>
              <a:t>leftouter</a:t>
            </a:r>
            <a:r>
              <a:rPr lang="en-IE" dirty="0"/>
              <a:t> (</a:t>
            </a:r>
          </a:p>
          <a:p>
            <a:r>
              <a:rPr lang="en-IE" dirty="0"/>
              <a:t>    resources</a:t>
            </a:r>
          </a:p>
          <a:p>
            <a:r>
              <a:rPr lang="en-IE" dirty="0"/>
              <a:t>    | where type =~ '</a:t>
            </a:r>
            <a:r>
              <a:rPr lang="en-IE" dirty="0" err="1"/>
              <a:t>Microsoft.Network</a:t>
            </a:r>
            <a:r>
              <a:rPr lang="en-IE" dirty="0"/>
              <a:t>/</a:t>
            </a:r>
            <a:r>
              <a:rPr lang="en-IE" dirty="0" err="1"/>
              <a:t>networkInterfaces</a:t>
            </a:r>
            <a:r>
              <a:rPr lang="en-IE" dirty="0"/>
              <a:t>'</a:t>
            </a:r>
          </a:p>
          <a:p>
            <a:r>
              <a:rPr lang="en-IE" dirty="0"/>
              <a:t>    | mv-expand </a:t>
            </a:r>
            <a:r>
              <a:rPr lang="en-IE" dirty="0" err="1"/>
              <a:t>ipConfig</a:t>
            </a:r>
            <a:r>
              <a:rPr lang="en-IE" dirty="0"/>
              <a:t> = </a:t>
            </a:r>
            <a:r>
              <a:rPr lang="en-IE" dirty="0" err="1"/>
              <a:t>properties.ipConfigurations</a:t>
            </a:r>
            <a:endParaRPr lang="en-IE" dirty="0"/>
          </a:p>
          <a:p>
            <a:r>
              <a:rPr lang="en-IE" dirty="0"/>
              <a:t>    | project</a:t>
            </a:r>
          </a:p>
          <a:p>
            <a:r>
              <a:rPr lang="en-IE" dirty="0"/>
              <a:t>        </a:t>
            </a:r>
            <a:r>
              <a:rPr lang="en-IE" dirty="0" err="1"/>
              <a:t>nicId</a:t>
            </a:r>
            <a:r>
              <a:rPr lang="en-IE" dirty="0"/>
              <a:t> = id,</a:t>
            </a:r>
          </a:p>
          <a:p>
            <a:r>
              <a:rPr lang="en-IE" dirty="0"/>
              <a:t>        </a:t>
            </a:r>
            <a:r>
              <a:rPr lang="en-IE" dirty="0" err="1"/>
              <a:t>subnetId</a:t>
            </a:r>
            <a:r>
              <a:rPr lang="en-IE" dirty="0"/>
              <a:t> = ipConfig.properties.subnet.id,</a:t>
            </a:r>
          </a:p>
          <a:p>
            <a:r>
              <a:rPr lang="en-IE" dirty="0"/>
              <a:t>        </a:t>
            </a:r>
            <a:r>
              <a:rPr lang="en-IE" dirty="0" err="1"/>
              <a:t>ipAddress</a:t>
            </a:r>
            <a:r>
              <a:rPr lang="en-IE" dirty="0"/>
              <a:t> = </a:t>
            </a:r>
            <a:r>
              <a:rPr lang="en-IE" dirty="0" err="1"/>
              <a:t>ipConfig.properties.privateIPAddress</a:t>
            </a:r>
            <a:endParaRPr lang="en-IE" dirty="0"/>
          </a:p>
          <a:p>
            <a:r>
              <a:rPr lang="en-IE" dirty="0"/>
              <a:t>) on </a:t>
            </a:r>
            <a:r>
              <a:rPr lang="en-IE" dirty="0" err="1"/>
              <a:t>nicId</a:t>
            </a:r>
            <a:endParaRPr lang="en-IE" dirty="0"/>
          </a:p>
          <a:p>
            <a:r>
              <a:rPr lang="en-IE" dirty="0"/>
              <a:t>| project</a:t>
            </a:r>
          </a:p>
          <a:p>
            <a:r>
              <a:rPr lang="en-IE" dirty="0"/>
              <a:t>    </a:t>
            </a:r>
            <a:r>
              <a:rPr lang="en-IE" dirty="0" err="1"/>
              <a:t>vmName</a:t>
            </a:r>
            <a:r>
              <a:rPr lang="en-IE" dirty="0"/>
              <a:t>,</a:t>
            </a:r>
          </a:p>
          <a:p>
            <a:r>
              <a:rPr lang="en-IE" dirty="0"/>
              <a:t>    OS,</a:t>
            </a:r>
          </a:p>
          <a:p>
            <a:r>
              <a:rPr lang="en-IE" dirty="0"/>
              <a:t>    </a:t>
            </a:r>
            <a:r>
              <a:rPr lang="en-IE" dirty="0" err="1"/>
              <a:t>vnetName</a:t>
            </a:r>
            <a:r>
              <a:rPr lang="en-IE" dirty="0"/>
              <a:t> = split(</a:t>
            </a:r>
            <a:r>
              <a:rPr lang="en-IE" dirty="0" err="1"/>
              <a:t>subnetId</a:t>
            </a:r>
            <a:r>
              <a:rPr lang="en-IE" dirty="0"/>
              <a:t>, '/')[8],</a:t>
            </a:r>
          </a:p>
          <a:p>
            <a:r>
              <a:rPr lang="en-IE" dirty="0"/>
              <a:t>    </a:t>
            </a:r>
            <a:r>
              <a:rPr lang="en-IE" dirty="0" err="1"/>
              <a:t>subnetName</a:t>
            </a:r>
            <a:r>
              <a:rPr lang="en-IE" dirty="0"/>
              <a:t> = split(</a:t>
            </a:r>
            <a:r>
              <a:rPr lang="en-IE" dirty="0" err="1"/>
              <a:t>subnetId</a:t>
            </a:r>
            <a:r>
              <a:rPr lang="en-IE" dirty="0"/>
              <a:t>, '/')[10],</a:t>
            </a:r>
          </a:p>
          <a:p>
            <a:r>
              <a:rPr lang="en-IE" dirty="0"/>
              <a:t>    </a:t>
            </a:r>
            <a:r>
              <a:rPr lang="en-IE" dirty="0" err="1"/>
              <a:t>ipAddress</a:t>
            </a:r>
            <a:endParaRPr lang="en-IE" dirty="0"/>
          </a:p>
        </p:txBody>
      </p:sp>
    </p:spTree>
    <p:extLst>
      <p:ext uri="{BB962C8B-B14F-4D97-AF65-F5344CB8AC3E}">
        <p14:creationId xmlns:p14="http://schemas.microsoft.com/office/powerpoint/2010/main" val="188157568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a:xfrm>
            <a:off x="588263" y="457200"/>
            <a:ext cx="11018520" cy="553998"/>
          </a:xfrm>
        </p:spPr>
        <p:txBody>
          <a:bodyPr/>
          <a:lstStyle/>
          <a:p>
            <a:pPr>
              <a:spcBef>
                <a:spcPts val="3000"/>
              </a:spcBef>
            </a:pPr>
            <a:r>
              <a:rPr lang="en-IE" dirty="0"/>
              <a:t>Challenge 3: Azure Monitor Workbooks</a:t>
            </a:r>
            <a:endParaRPr lang="en-IE" sz="4000" dirty="0">
              <a:solidFill>
                <a:srgbClr val="274B47"/>
              </a:solidFill>
            </a:endParaRPr>
          </a:p>
        </p:txBody>
      </p:sp>
      <p:sp>
        <p:nvSpPr>
          <p:cNvPr id="3" name="Content Placeholder 2">
            <a:extLst>
              <a:ext uri="{FF2B5EF4-FFF2-40B4-BE49-F238E27FC236}">
                <a16:creationId xmlns:a16="http://schemas.microsoft.com/office/drawing/2014/main" id="{3A13E8C6-BC3F-4D90-9F66-ED811B9F1FE7}"/>
              </a:ext>
            </a:extLst>
          </p:cNvPr>
          <p:cNvSpPr>
            <a:spLocks noGrp="1"/>
          </p:cNvSpPr>
          <p:nvPr>
            <p:ph sz="quarter" idx="10"/>
          </p:nvPr>
        </p:nvSpPr>
        <p:spPr>
          <a:xfrm>
            <a:off x="584200" y="1435100"/>
            <a:ext cx="11018838" cy="3459409"/>
          </a:xfrm>
        </p:spPr>
        <p:txBody>
          <a:bodyPr/>
          <a:lstStyle/>
          <a:p>
            <a:pPr marL="457200" indent="-457200">
              <a:buFont typeface="Arial" panose="020B0604020202020204" pitchFamily="34" charset="0"/>
              <a:buChar char="•"/>
            </a:pPr>
            <a:r>
              <a:rPr lang="en-IE" dirty="0"/>
              <a:t>Discover built-in Azure Monitor Workbooks</a:t>
            </a:r>
          </a:p>
          <a:p>
            <a:pPr marL="457200" indent="-457200">
              <a:buFont typeface="Arial" panose="020B0604020202020204" pitchFamily="34" charset="0"/>
              <a:buChar char="•"/>
            </a:pPr>
            <a:r>
              <a:rPr lang="en-IE" dirty="0"/>
              <a:t>Explore how to build your own</a:t>
            </a:r>
          </a:p>
          <a:p>
            <a:pPr marL="914400" lvl="1" indent="-457200">
              <a:buFont typeface="Arial" panose="020B0604020202020204" pitchFamily="34" charset="0"/>
              <a:buChar char="•"/>
            </a:pPr>
            <a:r>
              <a:rPr lang="en-IE" dirty="0"/>
              <a:t>Visualization types</a:t>
            </a:r>
          </a:p>
          <a:p>
            <a:pPr marL="914400" lvl="1" indent="-457200">
              <a:buFont typeface="Arial" panose="020B0604020202020204" pitchFamily="34" charset="0"/>
              <a:buChar char="•"/>
            </a:pPr>
            <a:r>
              <a:rPr lang="en-IE" dirty="0"/>
              <a:t>Data sources</a:t>
            </a:r>
          </a:p>
          <a:p>
            <a:pPr marL="914400" lvl="1" indent="-457200">
              <a:buFont typeface="Arial" panose="020B0604020202020204" pitchFamily="34" charset="0"/>
              <a:buChar char="•"/>
            </a:pPr>
            <a:r>
              <a:rPr lang="en-IE" dirty="0"/>
              <a:t>Multiple workspaces (including cross-tenant with Lighthouse)</a:t>
            </a:r>
          </a:p>
          <a:p>
            <a:pPr marL="914400" lvl="1" indent="-457200">
              <a:buFont typeface="Arial" panose="020B0604020202020204" pitchFamily="34" charset="0"/>
              <a:buChar char="•"/>
            </a:pPr>
            <a:r>
              <a:rPr lang="en-IE" dirty="0"/>
              <a:t>Many other options</a:t>
            </a:r>
          </a:p>
          <a:p>
            <a:pPr marL="457200" indent="-457200">
              <a:buFont typeface="Arial" panose="020B0604020202020204" pitchFamily="34" charset="0"/>
              <a:buChar char="•"/>
            </a:pPr>
            <a:endParaRPr lang="en-IE" dirty="0"/>
          </a:p>
          <a:p>
            <a:pPr marL="457200" indent="-457200">
              <a:buFont typeface="Arial" panose="020B0604020202020204" pitchFamily="34" charset="0"/>
              <a:buChar char="•"/>
            </a:pPr>
            <a:r>
              <a:rPr lang="en-IE" b="1" dirty="0"/>
              <a:t>Experiment!</a:t>
            </a:r>
          </a:p>
        </p:txBody>
      </p:sp>
    </p:spTree>
    <p:extLst>
      <p:ext uri="{BB962C8B-B14F-4D97-AF65-F5344CB8AC3E}">
        <p14:creationId xmlns:p14="http://schemas.microsoft.com/office/powerpoint/2010/main" val="318677164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77539165-96C1-4BE9-A902-B05C93C25651}"/>
              </a:ext>
            </a:extLst>
          </p:cNvPr>
          <p:cNvSpPr>
            <a:spLocks noGrp="1"/>
          </p:cNvSpPr>
          <p:nvPr>
            <p:ph type="title"/>
          </p:nvPr>
        </p:nvSpPr>
        <p:spPr>
          <a:xfrm>
            <a:off x="588963" y="1897213"/>
            <a:ext cx="4159250" cy="1477328"/>
          </a:xfrm>
        </p:spPr>
        <p:txBody>
          <a:bodyPr/>
          <a:lstStyle/>
          <a:p>
            <a:r>
              <a:rPr lang="en-US" sz="2400" b="1" dirty="0">
                <a:latin typeface="+mn-lt"/>
              </a:rPr>
              <a:t>Thursday</a:t>
            </a:r>
            <a:br>
              <a:rPr lang="en-US" sz="2400" b="1" dirty="0">
                <a:latin typeface="+mn-lt"/>
              </a:rPr>
            </a:br>
            <a:br>
              <a:rPr lang="en-US" dirty="0"/>
            </a:br>
            <a:r>
              <a:rPr lang="en-US" dirty="0">
                <a:latin typeface="+mn-lt"/>
              </a:rPr>
              <a:t>Containers</a:t>
            </a:r>
          </a:p>
        </p:txBody>
      </p:sp>
    </p:spTree>
    <p:extLst>
      <p:ext uri="{BB962C8B-B14F-4D97-AF65-F5344CB8AC3E}">
        <p14:creationId xmlns:p14="http://schemas.microsoft.com/office/powerpoint/2010/main" val="1521688617"/>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Thursday – Containers</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3039333342"/>
              </p:ext>
            </p:extLst>
          </p:nvPr>
        </p:nvGraphicFramePr>
        <p:xfrm>
          <a:off x="584199" y="1435099"/>
          <a:ext cx="11018520" cy="471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Azure Kubernetes Services</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11:00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20:00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Whiteboard Design Session</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Designing </a:t>
                      </a:r>
                      <a:r>
                        <a:rPr lang="en-US" sz="1400" b="0" dirty="0" err="1">
                          <a:solidFill>
                            <a:schemeClr val="tx1"/>
                          </a:solidFill>
                          <a:latin typeface="Segoe Pro" panose="020B0502040504020203" pitchFamily="34" charset="0"/>
                        </a:rPr>
                        <a:t>Operatoins</a:t>
                      </a:r>
                      <a:r>
                        <a:rPr lang="en-US" sz="1400" b="0" dirty="0">
                          <a:solidFill>
                            <a:schemeClr val="tx1"/>
                          </a:solidFill>
                          <a:latin typeface="Segoe Pro" panose="020B0502040504020203" pitchFamily="34" charset="0"/>
                        </a:rPr>
                        <a:t> for Azure Kubernetes Services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Arc enable Kubernetes</a:t>
                      </a:r>
                    </a:p>
                  </a:txBody>
                  <a:tcPr marL="0" marR="0" marT="0" marB="0" anchor="ctr">
                    <a:solidFill>
                      <a:schemeClr val="tx2">
                        <a:lumMod val="20000"/>
                        <a:lumOff val="80000"/>
                      </a:schemeClr>
                    </a:solidFill>
                  </a:tcPr>
                </a:tc>
                <a:extLst>
                  <a:ext uri="{0D108BD9-81ED-4DB2-BD59-A6C34878D82A}">
                    <a16:rowId xmlns:a16="http://schemas.microsoft.com/office/drawing/2014/main" val="2048896440"/>
                  </a:ext>
                </a:extLst>
              </a:tr>
              <a:tr h="360000">
                <a:tc>
                  <a:txBody>
                    <a:bodyPr/>
                    <a:lstStyle/>
                    <a:p>
                      <a:pPr algn="ctr"/>
                      <a:r>
                        <a:rPr lang="en-US" sz="1400" b="0" dirty="0">
                          <a:solidFill>
                            <a:schemeClr val="tx1"/>
                          </a:solidFill>
                          <a:latin typeface="Segoe Pro" panose="020B0502040504020203" pitchFamily="34" charset="0"/>
                        </a:rPr>
                        <a:t>12:15 – 13:15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21:15 – 22:15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Lunch (US only)</a:t>
                      </a:r>
                    </a:p>
                  </a:txBody>
                  <a:tcPr marL="0" marR="0" marT="0" marB="0" anchor="ctr">
                    <a:solidFill>
                      <a:schemeClr val="bg1">
                        <a:lumMod val="95000"/>
                      </a:schemeClr>
                    </a:solidFill>
                  </a:tcPr>
                </a:tc>
                <a:extLst>
                  <a:ext uri="{0D108BD9-81ED-4DB2-BD59-A6C34878D82A}">
                    <a16:rowId xmlns:a16="http://schemas.microsoft.com/office/drawing/2014/main" val="1965637374"/>
                  </a:ext>
                </a:extLst>
              </a:tr>
              <a:tr h="648000">
                <a:tc>
                  <a:txBody>
                    <a:bodyPr/>
                    <a:lstStyle/>
                    <a:p>
                      <a:pPr algn="ctr"/>
                      <a:r>
                        <a:rPr lang="en-US" sz="1400" b="0" dirty="0">
                          <a:solidFill>
                            <a:schemeClr val="tx1"/>
                          </a:solidFill>
                          <a:latin typeface="Segoe Pro" panose="020B0502040504020203" pitchFamily="34" charset="0"/>
                        </a:rPr>
                        <a:t>13:15 – 16:30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Tomorrow morning</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(Homework Activity)</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AKS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1170912486"/>
                  </a:ext>
                </a:extLst>
              </a:tr>
            </a:tbl>
          </a:graphicData>
        </a:graphic>
      </p:graphicFrame>
    </p:spTree>
    <p:extLst>
      <p:ext uri="{BB962C8B-B14F-4D97-AF65-F5344CB8AC3E}">
        <p14:creationId xmlns:p14="http://schemas.microsoft.com/office/powerpoint/2010/main" val="226005203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a:t>Azure </a:t>
            </a:r>
            <a:r>
              <a:rPr lang="en-IE" dirty="0"/>
              <a:t>Automation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2097368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Connect to Azure Automation</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a:bodyPr>
          <a:lstStyle/>
          <a:p>
            <a:r>
              <a:rPr lang="en-IE" sz="2000" dirty="0"/>
              <a:t># Ensures you do not inherit an </a:t>
            </a:r>
            <a:r>
              <a:rPr lang="en-IE" sz="2000" dirty="0" err="1"/>
              <a:t>AzContext</a:t>
            </a:r>
            <a:r>
              <a:rPr lang="en-IE" sz="2000" dirty="0"/>
              <a:t> in your runbook</a:t>
            </a:r>
          </a:p>
          <a:p>
            <a:r>
              <a:rPr lang="en-IE" sz="2000" dirty="0">
                <a:highlight>
                  <a:srgbClr val="FFFF00"/>
                </a:highlight>
              </a:rPr>
              <a:t>Disable-</a:t>
            </a:r>
            <a:r>
              <a:rPr lang="en-IE" sz="2000" dirty="0" err="1">
                <a:highlight>
                  <a:srgbClr val="FFFF00"/>
                </a:highlight>
              </a:rPr>
              <a:t>AzContextAutosave</a:t>
            </a:r>
            <a:r>
              <a:rPr lang="en-IE" sz="2000" dirty="0">
                <a:highlight>
                  <a:srgbClr val="FFFF00"/>
                </a:highlight>
              </a:rPr>
              <a:t> –Scope Process</a:t>
            </a:r>
          </a:p>
          <a:p>
            <a:endParaRPr lang="en-IE" sz="2000" dirty="0"/>
          </a:p>
          <a:p>
            <a:r>
              <a:rPr lang="en-IE" sz="2000" dirty="0"/>
              <a:t># Log in to Azure</a:t>
            </a:r>
          </a:p>
          <a:p>
            <a:r>
              <a:rPr lang="en-IE" sz="2000" dirty="0"/>
              <a:t>$Conn = Get-</a:t>
            </a:r>
            <a:r>
              <a:rPr lang="en-IE" sz="2000" dirty="0" err="1"/>
              <a:t>AutomationConnection</a:t>
            </a:r>
            <a:r>
              <a:rPr lang="en-IE" sz="2000" dirty="0"/>
              <a:t> -Name </a:t>
            </a:r>
            <a:r>
              <a:rPr lang="en-IE" sz="2000" dirty="0" err="1"/>
              <a:t>AzureRunAsConnection</a:t>
            </a:r>
            <a:endParaRPr lang="en-IE" sz="2000" dirty="0"/>
          </a:p>
          <a:p>
            <a:r>
              <a:rPr lang="en-IE" sz="2000" dirty="0"/>
              <a:t>Connect-</a:t>
            </a:r>
            <a:r>
              <a:rPr lang="en-IE" sz="2000" dirty="0" err="1"/>
              <a:t>AzAccount</a:t>
            </a:r>
            <a:r>
              <a:rPr lang="en-IE" sz="2000" dirty="0"/>
              <a:t> -</a:t>
            </a:r>
            <a:r>
              <a:rPr lang="en-IE" sz="2000" dirty="0" err="1"/>
              <a:t>ServicePrincipal</a:t>
            </a:r>
            <a:r>
              <a:rPr lang="en-IE" sz="2000" dirty="0"/>
              <a:t> `</a:t>
            </a:r>
          </a:p>
          <a:p>
            <a:r>
              <a:rPr lang="en-IE" sz="2000" dirty="0"/>
              <a:t>-Tenant $</a:t>
            </a:r>
            <a:r>
              <a:rPr lang="en-IE" sz="2000" dirty="0" err="1"/>
              <a:t>Conn.TenantID</a:t>
            </a:r>
            <a:r>
              <a:rPr lang="en-IE" sz="2000" dirty="0"/>
              <a:t> `</a:t>
            </a:r>
          </a:p>
          <a:p>
            <a:r>
              <a:rPr lang="en-IE" sz="2000" dirty="0"/>
              <a:t>-</a:t>
            </a:r>
            <a:r>
              <a:rPr lang="en-IE" sz="2000" dirty="0" err="1"/>
              <a:t>ApplicationId</a:t>
            </a:r>
            <a:r>
              <a:rPr lang="en-IE" sz="2000" dirty="0"/>
              <a:t> $</a:t>
            </a:r>
            <a:r>
              <a:rPr lang="en-IE" sz="2000" dirty="0" err="1"/>
              <a:t>Conn.ApplicationID</a:t>
            </a:r>
            <a:r>
              <a:rPr lang="en-IE" sz="2000" dirty="0"/>
              <a:t> `</a:t>
            </a:r>
          </a:p>
          <a:p>
            <a:r>
              <a:rPr lang="en-IE" sz="2000" dirty="0"/>
              <a:t>-</a:t>
            </a:r>
            <a:r>
              <a:rPr lang="en-IE" sz="2000" dirty="0" err="1"/>
              <a:t>CertificateThumbprint</a:t>
            </a:r>
            <a:r>
              <a:rPr lang="en-IE" sz="2000" dirty="0"/>
              <a:t> $</a:t>
            </a:r>
            <a:r>
              <a:rPr lang="en-IE" sz="2000" dirty="0" err="1"/>
              <a:t>Conn.CertificateThumbprint</a:t>
            </a:r>
            <a:endParaRPr lang="en-IE" sz="2000" dirty="0"/>
          </a:p>
          <a:p>
            <a:endParaRPr lang="en-IE" sz="2000" dirty="0"/>
          </a:p>
          <a:p>
            <a:r>
              <a:rPr lang="en-IE" sz="2000" dirty="0"/>
              <a:t># Get subscription and Set-</a:t>
            </a:r>
            <a:r>
              <a:rPr lang="en-IE" sz="2000" dirty="0" err="1"/>
              <a:t>AzContext</a:t>
            </a:r>
            <a:endParaRPr lang="en-IE" sz="2000" dirty="0"/>
          </a:p>
          <a:p>
            <a:r>
              <a:rPr lang="en-IE" sz="2000" dirty="0"/>
              <a:t># Can also specify a subscription in Connect-</a:t>
            </a:r>
            <a:r>
              <a:rPr lang="en-IE" sz="2000" dirty="0" err="1"/>
              <a:t>AzAccount</a:t>
            </a:r>
            <a:r>
              <a:rPr lang="en-IE" sz="2000" dirty="0"/>
              <a:t> above</a:t>
            </a:r>
          </a:p>
        </p:txBody>
      </p:sp>
    </p:spTree>
    <p:extLst>
      <p:ext uri="{BB962C8B-B14F-4D97-AF65-F5344CB8AC3E}">
        <p14:creationId xmlns:p14="http://schemas.microsoft.com/office/powerpoint/2010/main" val="2367896300"/>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AE294-AD25-437D-940C-0D4C859E9D37}"/>
              </a:ext>
            </a:extLst>
          </p:cNvPr>
          <p:cNvSpPr>
            <a:spLocks noGrp="1"/>
          </p:cNvSpPr>
          <p:nvPr>
            <p:ph type="title"/>
          </p:nvPr>
        </p:nvSpPr>
        <p:spPr/>
        <p:txBody>
          <a:bodyPr/>
          <a:lstStyle/>
          <a:p>
            <a:pPr>
              <a:spcBef>
                <a:spcPts val="3000"/>
              </a:spcBef>
            </a:pPr>
            <a:r>
              <a:rPr lang="en-IE" dirty="0"/>
              <a:t>Challenge 1: Implement Custom Health Probes</a:t>
            </a:r>
            <a:endParaRPr lang="en-IE" sz="4000" dirty="0">
              <a:solidFill>
                <a:srgbClr val="274B47"/>
              </a:solidFill>
            </a:endParaRPr>
          </a:p>
        </p:txBody>
      </p:sp>
      <p:sp>
        <p:nvSpPr>
          <p:cNvPr id="4" name="Text Placeholder 3">
            <a:extLst>
              <a:ext uri="{FF2B5EF4-FFF2-40B4-BE49-F238E27FC236}">
                <a16:creationId xmlns:a16="http://schemas.microsoft.com/office/drawing/2014/main" id="{F1F74835-13F3-406E-B5FE-E7B6C349326D}"/>
              </a:ext>
            </a:extLst>
          </p:cNvPr>
          <p:cNvSpPr>
            <a:spLocks noGrp="1"/>
          </p:cNvSpPr>
          <p:nvPr>
            <p:ph type="body" sz="quarter" idx="10"/>
          </p:nvPr>
        </p:nvSpPr>
        <p:spPr/>
        <p:txBody>
          <a:bodyPr>
            <a:normAutofit fontScale="70000" lnSpcReduction="20000"/>
          </a:bodyPr>
          <a:lstStyle/>
          <a:p>
            <a:r>
              <a:rPr lang="en-IE" sz="2000" dirty="0"/>
              <a:t># Get list of Web Server VMs</a:t>
            </a:r>
          </a:p>
          <a:p>
            <a:r>
              <a:rPr lang="en-IE" sz="2000" dirty="0"/>
              <a:t>$</a:t>
            </a:r>
            <a:r>
              <a:rPr lang="en-IE" sz="2000" dirty="0" err="1"/>
              <a:t>webVMs</a:t>
            </a:r>
            <a:r>
              <a:rPr lang="en-IE" sz="2000" dirty="0"/>
              <a:t> = Get-</a:t>
            </a:r>
            <a:r>
              <a:rPr lang="en-IE" sz="2000" dirty="0" err="1"/>
              <a:t>AzVM</a:t>
            </a:r>
            <a:r>
              <a:rPr lang="en-IE" sz="2000" dirty="0"/>
              <a:t> -</a:t>
            </a:r>
            <a:r>
              <a:rPr lang="en-IE" sz="2000" dirty="0" err="1"/>
              <a:t>ResourceGroupName</a:t>
            </a:r>
            <a:r>
              <a:rPr lang="en-IE" sz="2000" dirty="0"/>
              <a:t> $</a:t>
            </a:r>
            <a:r>
              <a:rPr lang="en-IE" sz="2000" dirty="0" err="1"/>
              <a:t>appRGName</a:t>
            </a:r>
            <a:r>
              <a:rPr lang="en-IE" sz="2000" dirty="0"/>
              <a:t> | where-object { $_.Name -like "$</a:t>
            </a:r>
            <a:r>
              <a:rPr lang="en-IE" sz="2000" dirty="0" err="1"/>
              <a:t>webVMPrefix</a:t>
            </a:r>
            <a:r>
              <a:rPr lang="en-IE" sz="2000" dirty="0"/>
              <a:t>*" }</a:t>
            </a:r>
          </a:p>
          <a:p>
            <a:endParaRPr lang="en-IE" sz="2000" dirty="0"/>
          </a:p>
          <a:p>
            <a:r>
              <a:rPr lang="en-IE" sz="2000" dirty="0"/>
              <a:t># Create script to run on VMs to create </a:t>
            </a:r>
            <a:r>
              <a:rPr lang="en-IE" sz="2000" dirty="0" err="1"/>
              <a:t>healthcheck</a:t>
            </a:r>
            <a:r>
              <a:rPr lang="en-IE" sz="2000" dirty="0"/>
              <a:t> page</a:t>
            </a:r>
          </a:p>
          <a:p>
            <a:r>
              <a:rPr lang="en-IE" sz="2000" dirty="0"/>
              <a:t>$script = '"</a:t>
            </a:r>
            <a:r>
              <a:rPr lang="en-IE" sz="2000" dirty="0" err="1"/>
              <a:t>Healthcheck</a:t>
            </a:r>
            <a:r>
              <a:rPr lang="en-IE" sz="2000" dirty="0"/>
              <a:t> page" | Out-File -</a:t>
            </a:r>
            <a:r>
              <a:rPr lang="en-IE" sz="2000" dirty="0" err="1"/>
              <a:t>FilePath</a:t>
            </a:r>
            <a:r>
              <a:rPr lang="en-IE" sz="2000" dirty="0"/>
              <a:t> "C:\inetpub\wwwroot\healthcheck.html"'</a:t>
            </a:r>
          </a:p>
          <a:p>
            <a:r>
              <a:rPr lang="en-IE" sz="2000" dirty="0"/>
              <a:t>$</a:t>
            </a:r>
            <a:r>
              <a:rPr lang="en-IE" sz="2000" dirty="0" err="1"/>
              <a:t>scriptPath</a:t>
            </a:r>
            <a:r>
              <a:rPr lang="en-IE" sz="2000" dirty="0"/>
              <a:t> = "$</a:t>
            </a:r>
            <a:r>
              <a:rPr lang="en-IE" sz="2000" dirty="0" err="1"/>
              <a:t>env:TEMP</a:t>
            </a:r>
            <a:r>
              <a:rPr lang="en-IE" sz="2000" dirty="0"/>
              <a:t>\createhealthcheckpage.ps1"</a:t>
            </a:r>
          </a:p>
          <a:p>
            <a:r>
              <a:rPr lang="en-IE" sz="2000" dirty="0"/>
              <a:t>$script | Out-File $</a:t>
            </a:r>
            <a:r>
              <a:rPr lang="en-IE" sz="2000" dirty="0" err="1"/>
              <a:t>scriptPath</a:t>
            </a:r>
            <a:r>
              <a:rPr lang="en-IE" sz="2000" dirty="0"/>
              <a:t> -Force -Encoding utf8</a:t>
            </a:r>
          </a:p>
          <a:p>
            <a:endParaRPr lang="en-IE" sz="2000" dirty="0"/>
          </a:p>
          <a:p>
            <a:r>
              <a:rPr lang="en-IE" sz="2000" dirty="0"/>
              <a:t># Invoke script on each web VM</a:t>
            </a:r>
          </a:p>
          <a:p>
            <a:r>
              <a:rPr lang="en-IE" sz="2000" dirty="0"/>
              <a:t>foreach ($</a:t>
            </a:r>
            <a:r>
              <a:rPr lang="en-IE" sz="2000" dirty="0" err="1"/>
              <a:t>vm</a:t>
            </a:r>
            <a:r>
              <a:rPr lang="en-IE" sz="2000" dirty="0"/>
              <a:t> in $</a:t>
            </a:r>
            <a:r>
              <a:rPr lang="en-IE" sz="2000" dirty="0" err="1"/>
              <a:t>webVMs</a:t>
            </a:r>
            <a:r>
              <a:rPr lang="en-IE" sz="2000" dirty="0"/>
              <a:t>) {</a:t>
            </a:r>
          </a:p>
          <a:p>
            <a:r>
              <a:rPr lang="en-IE" sz="2000" dirty="0"/>
              <a:t>    Invoke-</a:t>
            </a:r>
            <a:r>
              <a:rPr lang="en-IE" sz="2000" dirty="0" err="1"/>
              <a:t>AzVMRunCommand</a:t>
            </a:r>
            <a:r>
              <a:rPr lang="en-IE" sz="2000" dirty="0"/>
              <a:t> -</a:t>
            </a:r>
            <a:r>
              <a:rPr lang="en-IE" sz="2000" dirty="0" err="1"/>
              <a:t>ResourceGroupName</a:t>
            </a:r>
            <a:r>
              <a:rPr lang="en-IE" sz="2000" dirty="0"/>
              <a:t> $</a:t>
            </a:r>
            <a:r>
              <a:rPr lang="en-IE" sz="2000" dirty="0" err="1"/>
              <a:t>vm.ResourceGroupName</a:t>
            </a:r>
            <a:r>
              <a:rPr lang="en-IE" sz="2000" dirty="0"/>
              <a:t> -</a:t>
            </a:r>
            <a:r>
              <a:rPr lang="en-IE" sz="2000" dirty="0" err="1"/>
              <a:t>VMName</a:t>
            </a:r>
            <a:r>
              <a:rPr lang="en-IE" sz="2000" dirty="0"/>
              <a:t> $</a:t>
            </a:r>
            <a:r>
              <a:rPr lang="en-IE" sz="2000" dirty="0" err="1"/>
              <a:t>vm.Name</a:t>
            </a:r>
            <a:r>
              <a:rPr lang="en-IE" sz="2000" dirty="0"/>
              <a:t> `</a:t>
            </a:r>
            <a:br>
              <a:rPr lang="en-IE" sz="2000" dirty="0"/>
            </a:br>
            <a:r>
              <a:rPr lang="en-IE" sz="2000" dirty="0"/>
              <a:t>	-</a:t>
            </a:r>
            <a:r>
              <a:rPr lang="en-IE" sz="2000" dirty="0" err="1"/>
              <a:t>CommandId</a:t>
            </a:r>
            <a:r>
              <a:rPr lang="en-IE" sz="2000" dirty="0"/>
              <a:t> '</a:t>
            </a:r>
            <a:r>
              <a:rPr lang="en-IE" sz="2000" dirty="0" err="1"/>
              <a:t>RunPowerShellScript</a:t>
            </a:r>
            <a:r>
              <a:rPr lang="en-IE" sz="2000" dirty="0"/>
              <a:t>' -</a:t>
            </a:r>
            <a:r>
              <a:rPr lang="en-IE" sz="2000" dirty="0" err="1"/>
              <a:t>ScriptPath</a:t>
            </a:r>
            <a:r>
              <a:rPr lang="en-IE" sz="2000" dirty="0"/>
              <a:t> $</a:t>
            </a:r>
            <a:r>
              <a:rPr lang="en-IE" sz="2000" dirty="0" err="1"/>
              <a:t>scriptPath</a:t>
            </a:r>
            <a:r>
              <a:rPr lang="en-IE" sz="2000" dirty="0"/>
              <a:t> -</a:t>
            </a:r>
            <a:r>
              <a:rPr lang="en-IE" sz="2000" dirty="0" err="1"/>
              <a:t>AsJob</a:t>
            </a:r>
            <a:endParaRPr lang="en-IE" sz="2000" dirty="0"/>
          </a:p>
          <a:p>
            <a:r>
              <a:rPr lang="en-IE" sz="2000" dirty="0"/>
              <a:t>}</a:t>
            </a:r>
          </a:p>
          <a:p>
            <a:r>
              <a:rPr lang="en-IE" sz="2000" dirty="0"/>
              <a:t>Get-Job | Wait-Job</a:t>
            </a:r>
          </a:p>
          <a:p>
            <a:endParaRPr lang="en-IE" sz="2000" dirty="0"/>
          </a:p>
          <a:p>
            <a:r>
              <a:rPr lang="en-IE" sz="2000" dirty="0"/>
              <a:t># Reconfigure </a:t>
            </a:r>
            <a:r>
              <a:rPr lang="en-IE" sz="2000" dirty="0" err="1"/>
              <a:t>healthcheck</a:t>
            </a:r>
            <a:r>
              <a:rPr lang="en-IE" sz="2000" dirty="0"/>
              <a:t> path in load balancer probe</a:t>
            </a:r>
          </a:p>
          <a:p>
            <a:r>
              <a:rPr lang="en-IE" sz="2000" dirty="0"/>
              <a:t>$lb = Get-</a:t>
            </a:r>
            <a:r>
              <a:rPr lang="en-IE" sz="2000" dirty="0" err="1"/>
              <a:t>AzLoadBalancer</a:t>
            </a:r>
            <a:r>
              <a:rPr lang="en-IE" sz="2000" dirty="0"/>
              <a:t> -Name $</a:t>
            </a:r>
            <a:r>
              <a:rPr lang="en-IE" sz="2000" dirty="0" err="1"/>
              <a:t>lbName</a:t>
            </a:r>
            <a:r>
              <a:rPr lang="en-IE" sz="2000" dirty="0"/>
              <a:t> -</a:t>
            </a:r>
            <a:r>
              <a:rPr lang="en-IE" sz="2000" dirty="0" err="1"/>
              <a:t>ResourceGroupName</a:t>
            </a:r>
            <a:r>
              <a:rPr lang="en-IE" sz="2000" dirty="0"/>
              <a:t> $</a:t>
            </a:r>
            <a:r>
              <a:rPr lang="en-IE" sz="2000" dirty="0" err="1"/>
              <a:t>appRGName</a:t>
            </a:r>
            <a:endParaRPr lang="en-IE" sz="2000" dirty="0"/>
          </a:p>
          <a:p>
            <a:r>
              <a:rPr lang="en-IE" sz="2000" dirty="0"/>
              <a:t>$probe = Get-</a:t>
            </a:r>
            <a:r>
              <a:rPr lang="en-IE" sz="2000" dirty="0" err="1"/>
              <a:t>AzLoadBalancerProbeConfig</a:t>
            </a:r>
            <a:r>
              <a:rPr lang="en-IE" sz="2000" dirty="0"/>
              <a:t> -Name $</a:t>
            </a:r>
            <a:r>
              <a:rPr lang="en-IE" sz="2000" dirty="0" err="1"/>
              <a:t>probeName</a:t>
            </a:r>
            <a:r>
              <a:rPr lang="en-IE" sz="2000" dirty="0"/>
              <a:t> -</a:t>
            </a:r>
            <a:r>
              <a:rPr lang="en-IE" sz="2000" dirty="0" err="1"/>
              <a:t>LoadBalancer</a:t>
            </a:r>
            <a:r>
              <a:rPr lang="en-IE" sz="2000" dirty="0"/>
              <a:t> $lb</a:t>
            </a:r>
          </a:p>
          <a:p>
            <a:r>
              <a:rPr lang="en-IE" sz="2000" dirty="0"/>
              <a:t>$</a:t>
            </a:r>
            <a:r>
              <a:rPr lang="en-IE" sz="2000" dirty="0" err="1"/>
              <a:t>probe.RequestPath</a:t>
            </a:r>
            <a:r>
              <a:rPr lang="en-IE" sz="2000" dirty="0"/>
              <a:t> = '/healthcheck.html'</a:t>
            </a:r>
          </a:p>
          <a:p>
            <a:r>
              <a:rPr lang="en-IE" sz="2000" dirty="0"/>
              <a:t>Set-</a:t>
            </a:r>
            <a:r>
              <a:rPr lang="en-IE" sz="2000" dirty="0" err="1"/>
              <a:t>AzLoadBalancer</a:t>
            </a:r>
            <a:r>
              <a:rPr lang="en-IE" sz="2000" dirty="0"/>
              <a:t> -</a:t>
            </a:r>
            <a:r>
              <a:rPr lang="en-IE" sz="2000" dirty="0" err="1"/>
              <a:t>LoadBalancer</a:t>
            </a:r>
            <a:r>
              <a:rPr lang="en-IE" sz="2000" dirty="0"/>
              <a:t> $</a:t>
            </a:r>
            <a:r>
              <a:rPr lang="en-IE" sz="2000" dirty="0" err="1"/>
              <a:t>lb$Conn.CertificateThumbprint</a:t>
            </a:r>
            <a:endParaRPr lang="en-IE" sz="2000" dirty="0"/>
          </a:p>
        </p:txBody>
      </p:sp>
    </p:spTree>
    <p:extLst>
      <p:ext uri="{BB962C8B-B14F-4D97-AF65-F5344CB8AC3E}">
        <p14:creationId xmlns:p14="http://schemas.microsoft.com/office/powerpoint/2010/main" val="174026174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213560"/>
            <a:ext cx="7254865" cy="4534575"/>
          </a:xfrm>
          <a:solidFill>
            <a:schemeClr val="bg1"/>
          </a:solidFill>
        </p:spPr>
        <p:txBody>
          <a:bodyPr/>
          <a:lstStyle/>
          <a:p>
            <a:pPr>
              <a:spcBef>
                <a:spcPts val="1200"/>
              </a:spcBef>
            </a:pPr>
            <a:r>
              <a:rPr lang="en-US" sz="2000" b="1" dirty="0">
                <a:solidFill>
                  <a:srgbClr val="274B47"/>
                </a:solidFill>
              </a:rPr>
              <a:t>Monday</a:t>
            </a:r>
            <a:br>
              <a:rPr lang="en-US" dirty="0"/>
            </a:br>
            <a:r>
              <a:rPr lang="en-US" sz="2400" dirty="0"/>
              <a:t>Welcome and Keynote</a:t>
            </a:r>
            <a:endParaRPr lang="en-US" dirty="0"/>
          </a:p>
          <a:p>
            <a:pPr>
              <a:spcBef>
                <a:spcPts val="1200"/>
              </a:spcBef>
            </a:pPr>
            <a:r>
              <a:rPr lang="en-US" sz="2000" b="1" dirty="0">
                <a:solidFill>
                  <a:srgbClr val="274B47"/>
                </a:solidFill>
              </a:rPr>
              <a:t>Tuesday</a:t>
            </a:r>
            <a:br>
              <a:rPr lang="en-US" dirty="0"/>
            </a:br>
            <a:r>
              <a:rPr lang="en-US" sz="2400" dirty="0"/>
              <a:t>Infrastructure Management</a:t>
            </a:r>
            <a:endParaRPr lang="en-US" dirty="0"/>
          </a:p>
          <a:p>
            <a:pPr>
              <a:spcBef>
                <a:spcPts val="1200"/>
              </a:spcBef>
            </a:pPr>
            <a:r>
              <a:rPr lang="en-US" sz="2000" b="1" dirty="0">
                <a:solidFill>
                  <a:srgbClr val="274B47"/>
                </a:solidFill>
              </a:rPr>
              <a:t>Wednesday</a:t>
            </a:r>
            <a:br>
              <a:rPr lang="en-US" dirty="0"/>
            </a:br>
            <a:r>
              <a:rPr lang="en-US" sz="2400" dirty="0"/>
              <a:t>Infrastructure as Code</a:t>
            </a:r>
            <a:endParaRPr lang="en-US" dirty="0"/>
          </a:p>
          <a:p>
            <a:pPr>
              <a:spcBef>
                <a:spcPts val="1200"/>
              </a:spcBef>
            </a:pPr>
            <a:r>
              <a:rPr lang="en-US" sz="2000" b="1" dirty="0">
                <a:solidFill>
                  <a:srgbClr val="274B47"/>
                </a:solidFill>
              </a:rPr>
              <a:t>Thursday</a:t>
            </a:r>
            <a:br>
              <a:rPr lang="en-US" dirty="0"/>
            </a:br>
            <a:r>
              <a:rPr lang="en-US" sz="2400" dirty="0"/>
              <a:t>Containers</a:t>
            </a:r>
            <a:endParaRPr lang="en-US" dirty="0"/>
          </a:p>
          <a:p>
            <a:pPr>
              <a:spcBef>
                <a:spcPts val="1200"/>
              </a:spcBef>
            </a:pPr>
            <a:r>
              <a:rPr lang="en-US" sz="2000" b="1" dirty="0">
                <a:solidFill>
                  <a:srgbClr val="274B47"/>
                </a:solidFill>
              </a:rPr>
              <a:t>Friday</a:t>
            </a:r>
            <a:br>
              <a:rPr lang="en-US" dirty="0"/>
            </a:br>
            <a:r>
              <a:rPr lang="en-US" sz="2400" dirty="0"/>
              <a:t>Security</a:t>
            </a:r>
            <a:endParaRPr lang="en-US" dirty="0"/>
          </a:p>
        </p:txBody>
      </p:sp>
    </p:spTree>
    <p:extLst>
      <p:ext uri="{BB962C8B-B14F-4D97-AF65-F5344CB8AC3E}">
        <p14:creationId xmlns:p14="http://schemas.microsoft.com/office/powerpoint/2010/main" val="118433606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4B38-EFF7-4BCA-AD7F-D5C2A1E6BCDB}"/>
              </a:ext>
            </a:extLst>
          </p:cNvPr>
          <p:cNvSpPr>
            <a:spLocks noGrp="1"/>
          </p:cNvSpPr>
          <p:nvPr>
            <p:ph type="title"/>
          </p:nvPr>
        </p:nvSpPr>
        <p:spPr/>
        <p:txBody>
          <a:bodyPr/>
          <a:lstStyle/>
          <a:p>
            <a:r>
              <a:rPr lang="en-US" dirty="0"/>
              <a:t>Challenge 2: Re-Size Load-Balanced VMs</a:t>
            </a:r>
            <a:endParaRPr lang="en-IE" dirty="0"/>
          </a:p>
        </p:txBody>
      </p:sp>
      <p:sp>
        <p:nvSpPr>
          <p:cNvPr id="3" name="Content Placeholder 2">
            <a:extLst>
              <a:ext uri="{FF2B5EF4-FFF2-40B4-BE49-F238E27FC236}">
                <a16:creationId xmlns:a16="http://schemas.microsoft.com/office/drawing/2014/main" id="{BE4CB5D7-BF4A-4ECF-BA02-4E6F22403E5D}"/>
              </a:ext>
            </a:extLst>
          </p:cNvPr>
          <p:cNvSpPr>
            <a:spLocks noGrp="1"/>
          </p:cNvSpPr>
          <p:nvPr>
            <p:ph sz="quarter" idx="10"/>
          </p:nvPr>
        </p:nvSpPr>
        <p:spPr>
          <a:xfrm>
            <a:off x="584200" y="1435100"/>
            <a:ext cx="11018838" cy="4813625"/>
          </a:xfrm>
        </p:spPr>
        <p:txBody>
          <a:bodyPr/>
          <a:lstStyle/>
          <a:p>
            <a:pPr marL="457200" indent="-457200">
              <a:buFont typeface="Arial" panose="020B0604020202020204" pitchFamily="34" charset="0"/>
              <a:buChar char="•"/>
            </a:pPr>
            <a:r>
              <a:rPr lang="en-IE" dirty="0"/>
              <a:t>During resize, VMs will reboot, causing 503 Service Unavailable </a:t>
            </a:r>
            <a:r>
              <a:rPr lang="en-IE" sz="2400" dirty="0"/>
              <a:t>(until the load balancer redirects traffic)</a:t>
            </a:r>
          </a:p>
          <a:p>
            <a:pPr marL="457200" indent="-457200">
              <a:buFont typeface="Arial" panose="020B0604020202020204" pitchFamily="34" charset="0"/>
              <a:buChar char="•"/>
            </a:pPr>
            <a:r>
              <a:rPr lang="en-IE" dirty="0"/>
              <a:t>3 approaches</a:t>
            </a:r>
          </a:p>
          <a:p>
            <a:pPr marL="914400" lvl="1" indent="-457200">
              <a:buFont typeface="Arial" panose="020B0604020202020204" pitchFamily="34" charset="0"/>
              <a:buChar char="•"/>
            </a:pPr>
            <a:r>
              <a:rPr lang="en-US" dirty="0"/>
              <a:t>Remove VMs from the LB backend pool</a:t>
            </a:r>
          </a:p>
          <a:p>
            <a:pPr marL="914400" lvl="1" indent="-457200">
              <a:buFont typeface="Arial" panose="020B0604020202020204" pitchFamily="34" charset="0"/>
              <a:buChar char="•"/>
            </a:pPr>
            <a:r>
              <a:rPr lang="en-US" dirty="0"/>
              <a:t>Use NIC-level NSGs to block the health probes, so the VM is taken out of rotation by the load balancer</a:t>
            </a:r>
          </a:p>
          <a:p>
            <a:pPr marL="914400" lvl="1" indent="-457200">
              <a:buFont typeface="Arial" panose="020B0604020202020204" pitchFamily="34" charset="0"/>
              <a:buChar char="•"/>
            </a:pPr>
            <a:r>
              <a:rPr lang="en-US" dirty="0"/>
              <a:t>Remove or rename the /healthcheck.html page, again so the health probes fail and the VM is taken out of rotation</a:t>
            </a:r>
          </a:p>
          <a:p>
            <a:pPr marL="457200" indent="-457200">
              <a:buFont typeface="Arial" panose="020B0604020202020204" pitchFamily="34" charset="0"/>
              <a:buChar char="•"/>
            </a:pPr>
            <a:r>
              <a:rPr lang="en-US" dirty="0"/>
              <a:t>Example solution uses 3</a:t>
            </a:r>
            <a:r>
              <a:rPr lang="en-US" baseline="30000" dirty="0"/>
              <a:t>rd</a:t>
            </a:r>
            <a:r>
              <a:rPr lang="en-US" dirty="0"/>
              <a:t> approach</a:t>
            </a:r>
          </a:p>
          <a:p>
            <a:pPr marL="914400" lvl="1" indent="-457200">
              <a:buFont typeface="Arial" panose="020B0604020202020204" pitchFamily="34" charset="0"/>
              <a:buChar char="•"/>
            </a:pPr>
            <a:r>
              <a:rPr lang="en-US" dirty="0"/>
              <a:t>Again using </a:t>
            </a:r>
            <a:r>
              <a:rPr lang="en-US" dirty="0">
                <a:latin typeface="Consolas" panose="020B0609020204030204" pitchFamily="49" charset="0"/>
              </a:rPr>
              <a:t>Invoke-</a:t>
            </a:r>
            <a:r>
              <a:rPr lang="en-US" dirty="0" err="1">
                <a:latin typeface="Consolas" panose="020B0609020204030204" pitchFamily="49" charset="0"/>
              </a:rPr>
              <a:t>AzVMRunCommand</a:t>
            </a:r>
            <a:r>
              <a:rPr lang="en-US" dirty="0"/>
              <a:t> to rename the </a:t>
            </a:r>
            <a:r>
              <a:rPr lang="en-US" dirty="0">
                <a:latin typeface="Consolas" panose="020B0609020204030204" pitchFamily="49" charset="0"/>
              </a:rPr>
              <a:t>/healthcheck.html</a:t>
            </a:r>
            <a:r>
              <a:rPr lang="en-US" dirty="0"/>
              <a:t> page</a:t>
            </a:r>
          </a:p>
          <a:p>
            <a:pPr marL="914400" lvl="1" indent="-457200">
              <a:buFont typeface="Arial" panose="020B0604020202020204" pitchFamily="34" charset="0"/>
              <a:buChar char="•"/>
            </a:pPr>
            <a:endParaRPr lang="en-US" dirty="0"/>
          </a:p>
          <a:p>
            <a:pPr marL="457200" indent="-457200">
              <a:buFont typeface="Arial" panose="020B0604020202020204" pitchFamily="34" charset="0"/>
              <a:buChar char="•"/>
            </a:pPr>
            <a:r>
              <a:rPr lang="en-US" dirty="0"/>
              <a:t>No connection draining (available in Application Gateway)</a:t>
            </a:r>
          </a:p>
        </p:txBody>
      </p:sp>
    </p:spTree>
    <p:extLst>
      <p:ext uri="{BB962C8B-B14F-4D97-AF65-F5344CB8AC3E}">
        <p14:creationId xmlns:p14="http://schemas.microsoft.com/office/powerpoint/2010/main" val="2554192422"/>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24B38-EFF7-4BCA-AD7F-D5C2A1E6BCDB}"/>
              </a:ext>
            </a:extLst>
          </p:cNvPr>
          <p:cNvSpPr>
            <a:spLocks noGrp="1"/>
          </p:cNvSpPr>
          <p:nvPr>
            <p:ph type="title"/>
          </p:nvPr>
        </p:nvSpPr>
        <p:spPr/>
        <p:txBody>
          <a:bodyPr/>
          <a:lstStyle/>
          <a:p>
            <a:r>
              <a:rPr lang="en-US" dirty="0"/>
              <a:t>Challenge 3: Parallel Tasks Using PowerShell Workflow</a:t>
            </a:r>
          </a:p>
        </p:txBody>
      </p:sp>
      <p:sp>
        <p:nvSpPr>
          <p:cNvPr id="5" name="Text Placeholder 4">
            <a:extLst>
              <a:ext uri="{FF2B5EF4-FFF2-40B4-BE49-F238E27FC236}">
                <a16:creationId xmlns:a16="http://schemas.microsoft.com/office/drawing/2014/main" id="{AD2725E2-5B07-4BB1-AEC7-0E39E4E991F9}"/>
              </a:ext>
            </a:extLst>
          </p:cNvPr>
          <p:cNvSpPr>
            <a:spLocks noGrp="1"/>
          </p:cNvSpPr>
          <p:nvPr>
            <p:ph type="body" sz="quarter" idx="10"/>
          </p:nvPr>
        </p:nvSpPr>
        <p:spPr/>
        <p:txBody>
          <a:bodyPr>
            <a:normAutofit fontScale="40000" lnSpcReduction="20000"/>
          </a:bodyPr>
          <a:lstStyle/>
          <a:p>
            <a:r>
              <a:rPr lang="en-IE" dirty="0">
                <a:highlight>
                  <a:srgbClr val="FFFF00"/>
                </a:highlight>
              </a:rPr>
              <a:t>workflow </a:t>
            </a:r>
            <a:r>
              <a:rPr lang="en-IE" dirty="0" err="1">
                <a:highlight>
                  <a:srgbClr val="FFFF00"/>
                </a:highlight>
              </a:rPr>
              <a:t>ParallelDeploy</a:t>
            </a:r>
            <a:endParaRPr lang="en-IE" dirty="0">
              <a:highlight>
                <a:srgbClr val="FFFF00"/>
              </a:highlight>
            </a:endParaRPr>
          </a:p>
          <a:p>
            <a:r>
              <a:rPr lang="en-IE" dirty="0">
                <a:highlight>
                  <a:srgbClr val="FFFF00"/>
                </a:highlight>
              </a:rPr>
              <a:t>{</a:t>
            </a:r>
          </a:p>
          <a:p>
            <a:r>
              <a:rPr lang="en-IE" dirty="0"/>
              <a:t>    param (</a:t>
            </a:r>
          </a:p>
          <a:p>
            <a:r>
              <a:rPr lang="en-IE" dirty="0"/>
              <a:t>        [Parameter(Mandatory)]</a:t>
            </a:r>
          </a:p>
          <a:p>
            <a:r>
              <a:rPr lang="en-IE" dirty="0"/>
              <a:t>        [string] $</a:t>
            </a:r>
            <a:r>
              <a:rPr lang="en-IE" dirty="0" err="1"/>
              <a:t>templateUri</a:t>
            </a:r>
            <a:r>
              <a:rPr lang="en-IE" dirty="0"/>
              <a:t>,</a:t>
            </a:r>
          </a:p>
          <a:p>
            <a:endParaRPr lang="en-IE" dirty="0"/>
          </a:p>
          <a:p>
            <a:r>
              <a:rPr lang="en-IE" dirty="0"/>
              <a:t>        [Parameter(Mandatory)]</a:t>
            </a:r>
          </a:p>
          <a:p>
            <a:r>
              <a:rPr lang="en-IE" dirty="0"/>
              <a:t>        [string] $</a:t>
            </a:r>
            <a:r>
              <a:rPr lang="en-IE" dirty="0" err="1"/>
              <a:t>parametersUri</a:t>
            </a:r>
            <a:endParaRPr lang="en-IE" dirty="0"/>
          </a:p>
          <a:p>
            <a:r>
              <a:rPr lang="en-IE" dirty="0"/>
              <a:t>    )</a:t>
            </a:r>
          </a:p>
          <a:p>
            <a:endParaRPr lang="en-IE" dirty="0"/>
          </a:p>
          <a:p>
            <a:r>
              <a:rPr lang="en-IE" dirty="0"/>
              <a:t>    # Log in to Azure</a:t>
            </a:r>
          </a:p>
          <a:p>
            <a:r>
              <a:rPr lang="en-IE" dirty="0"/>
              <a:t>    Disable-</a:t>
            </a:r>
            <a:r>
              <a:rPr lang="en-IE" dirty="0" err="1"/>
              <a:t>AzContextAutosave</a:t>
            </a:r>
            <a:r>
              <a:rPr lang="en-IE" dirty="0"/>
              <a:t> –Scope Process</a:t>
            </a:r>
          </a:p>
          <a:p>
            <a:r>
              <a:rPr lang="en-IE" dirty="0"/>
              <a:t>    $Conn = Get-</a:t>
            </a:r>
            <a:r>
              <a:rPr lang="en-IE" dirty="0" err="1"/>
              <a:t>AutomationConnection</a:t>
            </a:r>
            <a:r>
              <a:rPr lang="en-IE" dirty="0"/>
              <a:t> -Name </a:t>
            </a:r>
            <a:r>
              <a:rPr lang="en-IE" dirty="0" err="1"/>
              <a:t>AzureRunAsConnection</a:t>
            </a:r>
            <a:endParaRPr lang="en-IE" dirty="0"/>
          </a:p>
          <a:p>
            <a:r>
              <a:rPr lang="en-IE" dirty="0"/>
              <a:t>    Connect-</a:t>
            </a:r>
            <a:r>
              <a:rPr lang="en-IE" dirty="0" err="1"/>
              <a:t>AzAccount</a:t>
            </a:r>
            <a:r>
              <a:rPr lang="en-IE" dirty="0"/>
              <a:t> -</a:t>
            </a:r>
            <a:r>
              <a:rPr lang="en-IE" dirty="0" err="1"/>
              <a:t>ServicePrincipal</a:t>
            </a:r>
            <a:r>
              <a:rPr lang="en-IE" dirty="0"/>
              <a:t> `</a:t>
            </a:r>
          </a:p>
          <a:p>
            <a:r>
              <a:rPr lang="en-IE" dirty="0"/>
              <a:t>        -Tenant $</a:t>
            </a:r>
            <a:r>
              <a:rPr lang="en-IE" dirty="0" err="1"/>
              <a:t>Conn.TenantID</a:t>
            </a:r>
            <a:r>
              <a:rPr lang="en-IE" dirty="0"/>
              <a:t> `</a:t>
            </a:r>
          </a:p>
          <a:p>
            <a:r>
              <a:rPr lang="en-IE" dirty="0"/>
              <a:t>        -</a:t>
            </a:r>
            <a:r>
              <a:rPr lang="en-IE" dirty="0" err="1"/>
              <a:t>ApplicationId</a:t>
            </a:r>
            <a:r>
              <a:rPr lang="en-IE" dirty="0"/>
              <a:t> $</a:t>
            </a:r>
            <a:r>
              <a:rPr lang="en-IE" dirty="0" err="1"/>
              <a:t>Conn.ApplicationID</a:t>
            </a:r>
            <a:r>
              <a:rPr lang="en-IE" dirty="0"/>
              <a:t> `</a:t>
            </a:r>
          </a:p>
          <a:p>
            <a:r>
              <a:rPr lang="en-IE" dirty="0"/>
              <a:t>        -</a:t>
            </a:r>
            <a:r>
              <a:rPr lang="en-IE" dirty="0" err="1"/>
              <a:t>CertificateThumbprint</a:t>
            </a:r>
            <a:r>
              <a:rPr lang="en-IE" dirty="0"/>
              <a:t> $</a:t>
            </a:r>
            <a:r>
              <a:rPr lang="en-IE" dirty="0" err="1"/>
              <a:t>Conn.CertificateThumbprint</a:t>
            </a:r>
            <a:endParaRPr lang="en-IE" dirty="0"/>
          </a:p>
          <a:p>
            <a:endParaRPr lang="en-IE" dirty="0"/>
          </a:p>
          <a:p>
            <a:r>
              <a:rPr lang="en-IE" dirty="0"/>
              <a:t>    # Deploy to each RG in parallel</a:t>
            </a:r>
          </a:p>
          <a:p>
            <a:r>
              <a:rPr lang="en-IE" dirty="0"/>
              <a:t>    $RGs = @( "RG1", "RG2", "RG3" )</a:t>
            </a:r>
          </a:p>
          <a:p>
            <a:r>
              <a:rPr lang="en-IE" dirty="0"/>
              <a:t>    </a:t>
            </a:r>
            <a:r>
              <a:rPr lang="en-IE" dirty="0" err="1">
                <a:highlight>
                  <a:srgbClr val="FFFF00"/>
                </a:highlight>
              </a:rPr>
              <a:t>ForEach</a:t>
            </a:r>
            <a:r>
              <a:rPr lang="en-IE" dirty="0">
                <a:highlight>
                  <a:srgbClr val="FFFF00"/>
                </a:highlight>
              </a:rPr>
              <a:t> -Parallel ($</a:t>
            </a:r>
            <a:r>
              <a:rPr lang="en-IE" dirty="0" err="1">
                <a:highlight>
                  <a:srgbClr val="FFFF00"/>
                </a:highlight>
              </a:rPr>
              <a:t>rg</a:t>
            </a:r>
            <a:r>
              <a:rPr lang="en-IE" dirty="0">
                <a:highlight>
                  <a:srgbClr val="FFFF00"/>
                </a:highlight>
              </a:rPr>
              <a:t> in $RGs)</a:t>
            </a:r>
          </a:p>
          <a:p>
            <a:r>
              <a:rPr lang="en-IE" dirty="0"/>
              <a:t>    {</a:t>
            </a:r>
          </a:p>
          <a:p>
            <a:r>
              <a:rPr lang="en-IE" dirty="0"/>
              <a:t>            New-</a:t>
            </a:r>
            <a:r>
              <a:rPr lang="en-IE" dirty="0" err="1"/>
              <a:t>AzResourceGroupDeployment</a:t>
            </a:r>
            <a:r>
              <a:rPr lang="en-IE" dirty="0"/>
              <a:t> -Name (New-</a:t>
            </a:r>
            <a:r>
              <a:rPr lang="en-IE" dirty="0" err="1"/>
              <a:t>Guid</a:t>
            </a:r>
            <a:r>
              <a:rPr lang="en-IE" dirty="0"/>
              <a:t>) `</a:t>
            </a:r>
          </a:p>
          <a:p>
            <a:r>
              <a:rPr lang="en-IE" dirty="0"/>
              <a:t>                -</a:t>
            </a:r>
            <a:r>
              <a:rPr lang="en-IE" dirty="0" err="1"/>
              <a:t>ResourceGroupName</a:t>
            </a:r>
            <a:r>
              <a:rPr lang="en-IE" dirty="0"/>
              <a:t> $</a:t>
            </a:r>
            <a:r>
              <a:rPr lang="en-IE" dirty="0" err="1"/>
              <a:t>rg</a:t>
            </a:r>
            <a:r>
              <a:rPr lang="en-IE" dirty="0"/>
              <a:t> `</a:t>
            </a:r>
          </a:p>
          <a:p>
            <a:r>
              <a:rPr lang="en-IE" dirty="0"/>
              <a:t>                -Mode Incremental `</a:t>
            </a:r>
          </a:p>
          <a:p>
            <a:r>
              <a:rPr lang="en-IE" dirty="0"/>
              <a:t>                -</a:t>
            </a:r>
            <a:r>
              <a:rPr lang="en-IE" dirty="0" err="1"/>
              <a:t>TemplateUri</a:t>
            </a:r>
            <a:r>
              <a:rPr lang="en-IE" dirty="0"/>
              <a:t> $</a:t>
            </a:r>
            <a:r>
              <a:rPr lang="en-IE" dirty="0" err="1"/>
              <a:t>templateUri</a:t>
            </a:r>
            <a:r>
              <a:rPr lang="en-IE" dirty="0"/>
              <a:t> `</a:t>
            </a:r>
          </a:p>
          <a:p>
            <a:r>
              <a:rPr lang="en-IE" dirty="0"/>
              <a:t>                -</a:t>
            </a:r>
            <a:r>
              <a:rPr lang="en-IE" dirty="0" err="1"/>
              <a:t>TemplateParameterUri</a:t>
            </a:r>
            <a:r>
              <a:rPr lang="en-IE" dirty="0"/>
              <a:t> $</a:t>
            </a:r>
            <a:r>
              <a:rPr lang="en-IE" dirty="0" err="1"/>
              <a:t>parametersUri</a:t>
            </a:r>
            <a:r>
              <a:rPr lang="en-IE" dirty="0"/>
              <a:t> </a:t>
            </a:r>
          </a:p>
          <a:p>
            <a:r>
              <a:rPr lang="en-IE" dirty="0"/>
              <a:t>    }</a:t>
            </a:r>
          </a:p>
          <a:p>
            <a:r>
              <a:rPr lang="en-IE" dirty="0">
                <a:highlight>
                  <a:srgbClr val="FFFF00"/>
                </a:highlight>
              </a:rPr>
              <a:t>}</a:t>
            </a:r>
          </a:p>
        </p:txBody>
      </p:sp>
    </p:spTree>
    <p:extLst>
      <p:ext uri="{BB962C8B-B14F-4D97-AF65-F5344CB8AC3E}">
        <p14:creationId xmlns:p14="http://schemas.microsoft.com/office/powerpoint/2010/main" val="2338834035"/>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3" name="Title 7">
            <a:extLst>
              <a:ext uri="{FF2B5EF4-FFF2-40B4-BE49-F238E27FC236}">
                <a16:creationId xmlns:a16="http://schemas.microsoft.com/office/drawing/2014/main" id="{6FE4A0FA-24D2-4CFA-B4AA-1E2FBBACD644}"/>
              </a:ext>
            </a:extLst>
          </p:cNvPr>
          <p:cNvSpPr>
            <a:spLocks noGrp="1"/>
          </p:cNvSpPr>
          <p:nvPr>
            <p:ph type="title"/>
          </p:nvPr>
        </p:nvSpPr>
        <p:spPr>
          <a:xfrm>
            <a:off x="588963" y="1869139"/>
            <a:ext cx="4159250" cy="1477328"/>
          </a:xfrm>
        </p:spPr>
        <p:txBody>
          <a:bodyPr/>
          <a:lstStyle/>
          <a:p>
            <a:r>
              <a:rPr lang="en-US" sz="2400" b="1" dirty="0">
                <a:latin typeface="+mn-lt"/>
              </a:rPr>
              <a:t>Friday</a:t>
            </a:r>
            <a:br>
              <a:rPr lang="en-US" sz="2400" b="1" dirty="0">
                <a:latin typeface="+mn-lt"/>
              </a:rPr>
            </a:br>
            <a:br>
              <a:rPr lang="en-US" dirty="0"/>
            </a:br>
            <a:r>
              <a:rPr lang="en-US" dirty="0">
                <a:latin typeface="+mn-lt"/>
              </a:rPr>
              <a:t>Security</a:t>
            </a:r>
          </a:p>
        </p:txBody>
      </p:sp>
    </p:spTree>
    <p:extLst>
      <p:ext uri="{BB962C8B-B14F-4D97-AF65-F5344CB8AC3E}">
        <p14:creationId xmlns:p14="http://schemas.microsoft.com/office/powerpoint/2010/main" val="1895784880"/>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Friday – Security</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1759698159"/>
              </p:ext>
            </p:extLst>
          </p:nvPr>
        </p:nvGraphicFramePr>
        <p:xfrm>
          <a:off x="584199" y="1435099"/>
          <a:ext cx="11018520" cy="435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Daily Recap</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Securing Your Infrastructure</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10:45</a:t>
                      </a:r>
                    </a:p>
                  </a:txBody>
                  <a:tcPr marL="0" marR="0" marT="0" marB="0" anchor="ctr">
                    <a:solidFill>
                      <a:srgbClr val="C8D5EA"/>
                    </a:solidFill>
                  </a:tcPr>
                </a:tc>
                <a:tc>
                  <a:txBody>
                    <a:bodyPr/>
                    <a:lstStyle/>
                    <a:p>
                      <a:pPr algn="ctr"/>
                      <a:r>
                        <a:rPr lang="en-US" sz="1400" b="0" dirty="0">
                          <a:solidFill>
                            <a:schemeClr val="tx1"/>
                          </a:solidFill>
                          <a:latin typeface="Segoe Pro" panose="020B0502040504020203" pitchFamily="34" charset="0"/>
                        </a:rPr>
                        <a:t> 18:00 – 19:45</a:t>
                      </a:r>
                    </a:p>
                  </a:txBody>
                  <a:tcPr marL="0" marR="0" marT="0" marB="0" anchor="ctr">
                    <a:solidFill>
                      <a:srgbClr val="C8D5EA"/>
                    </a:solidFill>
                  </a:tcPr>
                </a:tc>
                <a:tc>
                  <a:txBody>
                    <a:bodyPr/>
                    <a:lstStyle/>
                    <a:p>
                      <a:pPr algn="ctr"/>
                      <a:r>
                        <a:rPr lang="en-US" sz="1400" b="1" dirty="0">
                          <a:solidFill>
                            <a:schemeClr val="tx1"/>
                          </a:solidFill>
                          <a:latin typeface="Segoe Pro" panose="020B0502040504020203" pitchFamily="34" charset="0"/>
                        </a:rPr>
                        <a:t>Hands-On Challenge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Analyzing Threats using Azure Sentinel</a:t>
                      </a:r>
                    </a:p>
                  </a:txBody>
                  <a:tcPr marL="0" marR="0" marT="0" marB="0" anchor="ctr">
                    <a:solidFill>
                      <a:srgbClr val="C8D5EA"/>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10:45 – 11:00</a:t>
                      </a:r>
                    </a:p>
                  </a:txBody>
                  <a:tcPr marL="0" marR="0" marT="0" marB="0" anchor="ctr">
                    <a:solidFill>
                      <a:srgbClr val="F2F2F2"/>
                    </a:solidFill>
                  </a:tcPr>
                </a:tc>
                <a:tc>
                  <a:txBody>
                    <a:bodyPr/>
                    <a:lstStyle/>
                    <a:p>
                      <a:pPr algn="ctr"/>
                      <a:r>
                        <a:rPr lang="en-US" sz="1400" b="0" dirty="0">
                          <a:solidFill>
                            <a:schemeClr val="tx1"/>
                          </a:solidFill>
                          <a:latin typeface="Segoe Pro" panose="020B0502040504020203" pitchFamily="34" charset="0"/>
                        </a:rPr>
                        <a:t>19:45 – 20:00</a:t>
                      </a:r>
                    </a:p>
                  </a:txBody>
                  <a:tcPr marL="0" marR="0" marT="0" marB="0" anchor="ctr">
                    <a:solidFill>
                      <a:srgbClr val="F2F2F2"/>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rgbClr val="F2F2F2"/>
                    </a:solidFill>
                  </a:tcPr>
                </a:tc>
                <a:extLst>
                  <a:ext uri="{0D108BD9-81ED-4DB2-BD59-A6C34878D82A}">
                    <a16:rowId xmlns:a16="http://schemas.microsoft.com/office/drawing/2014/main" val="279304180"/>
                  </a:ext>
                </a:extLst>
              </a:tr>
              <a:tr h="648000">
                <a:tc>
                  <a:txBody>
                    <a:bodyPr/>
                    <a:lstStyle/>
                    <a:p>
                      <a:pPr algn="ctr"/>
                      <a:r>
                        <a:rPr lang="en-US" sz="1400" b="0" dirty="0">
                          <a:solidFill>
                            <a:schemeClr val="tx1"/>
                          </a:solidFill>
                          <a:latin typeface="Segoe Pro" panose="020B0502040504020203" pitchFamily="34" charset="0"/>
                        </a:rPr>
                        <a:t>11:00 – 11:45</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20:00 – 20:45</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VMware Solution</a:t>
                      </a:r>
                    </a:p>
                  </a:txBody>
                  <a:tcPr marL="0" marR="0" marT="0" marB="0" anchor="ctr">
                    <a:solidFill>
                      <a:schemeClr val="accent5">
                        <a:lumMod val="20000"/>
                        <a:lumOff val="80000"/>
                      </a:schemeClr>
                    </a:solidFill>
                  </a:tcPr>
                </a:tc>
                <a:extLst>
                  <a:ext uri="{0D108BD9-81ED-4DB2-BD59-A6C34878D82A}">
                    <a16:rowId xmlns:a16="http://schemas.microsoft.com/office/drawing/2014/main" val="2827947590"/>
                  </a:ext>
                </a:extLst>
              </a:tr>
              <a:tr h="648000">
                <a:tc>
                  <a:txBody>
                    <a:bodyPr/>
                    <a:lstStyle/>
                    <a:p>
                      <a:pPr algn="ctr"/>
                      <a:r>
                        <a:rPr lang="en-US" sz="1400" b="0" dirty="0">
                          <a:solidFill>
                            <a:schemeClr val="tx1"/>
                          </a:solidFill>
                          <a:latin typeface="Segoe Pro" panose="020B0502040504020203" pitchFamily="34" charset="0"/>
                        </a:rPr>
                        <a:t>11:45 – 12:15</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20:45 – 21:15</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Closing</a:t>
                      </a:r>
                      <a:endParaRPr lang="en-US" sz="1400" b="0" dirty="0">
                        <a:solidFill>
                          <a:schemeClr val="tx1"/>
                        </a:solidFill>
                        <a:latin typeface="Segoe Pro" panose="020B0502040504020203" pitchFamily="34" charset="0"/>
                      </a:endParaRPr>
                    </a:p>
                  </a:txBody>
                  <a:tcPr marL="0" marR="0" marT="0" marB="0" anchor="ctr">
                    <a:solidFill>
                      <a:schemeClr val="accent2">
                        <a:lumMod val="60000"/>
                        <a:lumOff val="40000"/>
                      </a:schemeClr>
                    </a:solidFill>
                  </a:tcPr>
                </a:tc>
                <a:extLst>
                  <a:ext uri="{0D108BD9-81ED-4DB2-BD59-A6C34878D82A}">
                    <a16:rowId xmlns:a16="http://schemas.microsoft.com/office/drawing/2014/main" val="2048896440"/>
                  </a:ext>
                </a:extLst>
              </a:tr>
            </a:tbl>
          </a:graphicData>
        </a:graphic>
      </p:graphicFrame>
    </p:spTree>
    <p:extLst>
      <p:ext uri="{BB962C8B-B14F-4D97-AF65-F5344CB8AC3E}">
        <p14:creationId xmlns:p14="http://schemas.microsoft.com/office/powerpoint/2010/main" val="2498616681"/>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F066C45-8C31-4686-9834-A3524A1C0F06}"/>
              </a:ext>
            </a:extLst>
          </p:cNvPr>
          <p:cNvSpPr>
            <a:spLocks noGrp="1"/>
          </p:cNvSpPr>
          <p:nvPr>
            <p:ph type="title"/>
          </p:nvPr>
        </p:nvSpPr>
        <p:spPr/>
        <p:txBody>
          <a:bodyPr/>
          <a:lstStyle/>
          <a:p>
            <a:r>
              <a:rPr lang="en-IE" dirty="0"/>
              <a:t>Azure Kubernetes Service Challenge</a:t>
            </a:r>
          </a:p>
        </p:txBody>
      </p:sp>
      <p:sp>
        <p:nvSpPr>
          <p:cNvPr id="4" name="Text Placeholder 3">
            <a:extLst>
              <a:ext uri="{FF2B5EF4-FFF2-40B4-BE49-F238E27FC236}">
                <a16:creationId xmlns:a16="http://schemas.microsoft.com/office/drawing/2014/main" id="{414CAC4B-091C-43A3-8837-312D754BF008}"/>
              </a:ext>
            </a:extLst>
          </p:cNvPr>
          <p:cNvSpPr>
            <a:spLocks noGrp="1"/>
          </p:cNvSpPr>
          <p:nvPr>
            <p:ph type="body" sz="quarter" idx="12"/>
          </p:nvPr>
        </p:nvSpPr>
        <p:spPr/>
        <p:txBody>
          <a:bodyPr/>
          <a:lstStyle/>
          <a:p>
            <a:r>
              <a:rPr lang="en-IE" dirty="0"/>
              <a:t>Solution Overview</a:t>
            </a:r>
          </a:p>
        </p:txBody>
      </p:sp>
    </p:spTree>
    <p:extLst>
      <p:ext uri="{BB962C8B-B14F-4D97-AF65-F5344CB8AC3E}">
        <p14:creationId xmlns:p14="http://schemas.microsoft.com/office/powerpoint/2010/main" val="172169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D6228D-F438-4875-9EF4-406D66E93294}"/>
              </a:ext>
            </a:extLst>
          </p:cNvPr>
          <p:cNvSpPr>
            <a:spLocks noGrp="1"/>
          </p:cNvSpPr>
          <p:nvPr>
            <p:ph type="title"/>
          </p:nvPr>
        </p:nvSpPr>
        <p:spPr/>
        <p:txBody>
          <a:bodyPr/>
          <a:lstStyle/>
          <a:p>
            <a:r>
              <a:rPr lang="en-US" dirty="0"/>
              <a:t>Challenge 1</a:t>
            </a:r>
          </a:p>
        </p:txBody>
      </p:sp>
      <p:sp>
        <p:nvSpPr>
          <p:cNvPr id="5" name="Content Placeholder 4">
            <a:extLst>
              <a:ext uri="{FF2B5EF4-FFF2-40B4-BE49-F238E27FC236}">
                <a16:creationId xmlns:a16="http://schemas.microsoft.com/office/drawing/2014/main" id="{E7036BC7-327F-4F79-9142-71886E54D45B}"/>
              </a:ext>
            </a:extLst>
          </p:cNvPr>
          <p:cNvSpPr>
            <a:spLocks noGrp="1"/>
          </p:cNvSpPr>
          <p:nvPr>
            <p:ph sz="quarter" idx="10"/>
          </p:nvPr>
        </p:nvSpPr>
        <p:spPr>
          <a:xfrm>
            <a:off x="584200" y="1435100"/>
            <a:ext cx="11018838" cy="4739759"/>
          </a:xfrm>
        </p:spPr>
        <p:txBody>
          <a:bodyPr/>
          <a:lstStyle/>
          <a:p>
            <a:r>
              <a:rPr lang="en-US" dirty="0"/>
              <a:t>Challenge criteria</a:t>
            </a:r>
          </a:p>
          <a:p>
            <a:pPr lvl="1"/>
            <a:r>
              <a:rPr lang="en-US" dirty="0"/>
              <a:t>Your initial challenge is to configure the existing application in a dedicated namespace</a:t>
            </a:r>
          </a:p>
          <a:p>
            <a:pPr lvl="1"/>
            <a:r>
              <a:rPr lang="en-US" dirty="0"/>
              <a:t>Allow only the Fruit Smashers Smooth Devs security group access to the namespace</a:t>
            </a:r>
          </a:p>
          <a:p>
            <a:r>
              <a:rPr lang="en-US" dirty="0"/>
              <a:t>Challenge solution</a:t>
            </a:r>
          </a:p>
          <a:p>
            <a:pPr lvl="1"/>
            <a:r>
              <a:rPr lang="en-US" dirty="0"/>
              <a:t>A new cluster will need to be deployed which uses the same VM sizes and number of nodes as the existing cluster</a:t>
            </a:r>
          </a:p>
          <a:p>
            <a:pPr lvl="1"/>
            <a:r>
              <a:rPr lang="en-US" dirty="0"/>
              <a:t>The new cluster needs to be configured for AAD integration</a:t>
            </a:r>
          </a:p>
          <a:p>
            <a:pPr lvl="1"/>
            <a:r>
              <a:rPr lang="en-US" dirty="0"/>
              <a:t>A new namespace has been created that is dedicated to just the </a:t>
            </a:r>
            <a:r>
              <a:rPr lang="en-US" dirty="0" err="1"/>
              <a:t>ratingsapp</a:t>
            </a:r>
            <a:endParaRPr lang="en-US" dirty="0"/>
          </a:p>
          <a:p>
            <a:pPr lvl="2"/>
            <a:r>
              <a:rPr lang="en-US" dirty="0"/>
              <a:t>Fruit Smashers Smooth Devs has been granted access to the namespace through a </a:t>
            </a:r>
            <a:r>
              <a:rPr lang="en-US" dirty="0" err="1"/>
              <a:t>ClusterRoleBinding</a:t>
            </a:r>
            <a:endParaRPr lang="en-US" dirty="0"/>
          </a:p>
          <a:p>
            <a:pPr lvl="1"/>
            <a:r>
              <a:rPr lang="en-US" dirty="0"/>
              <a:t>The existing application has been migrated to the new cluster</a:t>
            </a:r>
          </a:p>
          <a:p>
            <a:pPr lvl="2"/>
            <a:r>
              <a:rPr lang="en-US" dirty="0"/>
              <a:t>This can be done with </a:t>
            </a:r>
            <a:r>
              <a:rPr lang="en-US" dirty="0" err="1"/>
              <a:t>Velero</a:t>
            </a:r>
            <a:r>
              <a:rPr lang="en-US" dirty="0"/>
              <a:t> or through a straight export of the existing deployment</a:t>
            </a:r>
          </a:p>
          <a:p>
            <a:pPr lvl="1"/>
            <a:r>
              <a:rPr lang="en-US" dirty="0"/>
              <a:t>The Kubernetes secret </a:t>
            </a:r>
            <a:r>
              <a:rPr lang="en-US" dirty="0" err="1"/>
              <a:t>mongosecret</a:t>
            </a:r>
            <a:r>
              <a:rPr lang="en-US" dirty="0"/>
              <a:t> needs to be recreated and populated with a value in the new namespace</a:t>
            </a:r>
          </a:p>
        </p:txBody>
      </p:sp>
    </p:spTree>
    <p:extLst>
      <p:ext uri="{BB962C8B-B14F-4D97-AF65-F5344CB8AC3E}">
        <p14:creationId xmlns:p14="http://schemas.microsoft.com/office/powerpoint/2010/main" val="120644206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6D038F3-7C7C-45C8-BDA9-93203C24AA44}"/>
              </a:ext>
            </a:extLst>
          </p:cNvPr>
          <p:cNvSpPr>
            <a:spLocks noGrp="1"/>
          </p:cNvSpPr>
          <p:nvPr>
            <p:ph type="title"/>
          </p:nvPr>
        </p:nvSpPr>
        <p:spPr/>
        <p:txBody>
          <a:bodyPr/>
          <a:lstStyle/>
          <a:p>
            <a:r>
              <a:rPr lang="en-US" dirty="0"/>
              <a:t>Update the script</a:t>
            </a:r>
          </a:p>
        </p:txBody>
      </p:sp>
      <p:sp>
        <p:nvSpPr>
          <p:cNvPr id="5" name="Text Placeholder 4">
            <a:extLst>
              <a:ext uri="{FF2B5EF4-FFF2-40B4-BE49-F238E27FC236}">
                <a16:creationId xmlns:a16="http://schemas.microsoft.com/office/drawing/2014/main" id="{578326BF-BD17-4AED-9E3C-2AEAD139ECD9}"/>
              </a:ext>
            </a:extLst>
          </p:cNvPr>
          <p:cNvSpPr>
            <a:spLocks noGrp="1"/>
          </p:cNvSpPr>
          <p:nvPr>
            <p:ph type="body" sz="quarter" idx="10"/>
          </p:nvPr>
        </p:nvSpPr>
        <p:spPr/>
        <p:txBody>
          <a:bodyPr>
            <a:normAutofit fontScale="62500" lnSpcReduction="20000"/>
          </a:bodyPr>
          <a:lstStyle/>
          <a:p>
            <a:r>
              <a:rPr lang="en-US" dirty="0"/>
              <a:t>echo "Creating AKS cluster $AKS_CLUSTER_NAME with </a:t>
            </a:r>
            <a:r>
              <a:rPr lang="en-US" dirty="0" err="1"/>
              <a:t>verion</a:t>
            </a:r>
            <a:r>
              <a:rPr lang="en-US" dirty="0"/>
              <a:t> ${VERSION}..."</a:t>
            </a:r>
          </a:p>
          <a:p>
            <a:r>
              <a:rPr lang="en-US" dirty="0" err="1"/>
              <a:t>az</a:t>
            </a:r>
            <a:r>
              <a:rPr lang="en-US" dirty="0"/>
              <a:t> </a:t>
            </a:r>
            <a:r>
              <a:rPr lang="en-US" dirty="0" err="1"/>
              <a:t>aks</a:t>
            </a:r>
            <a:r>
              <a:rPr lang="en-US" dirty="0"/>
              <a:t> create \</a:t>
            </a:r>
          </a:p>
          <a:p>
            <a:r>
              <a:rPr lang="en-US" dirty="0"/>
              <a:t>    --resource-group $RESOURCE_GROUP \</a:t>
            </a:r>
          </a:p>
          <a:p>
            <a:r>
              <a:rPr lang="en-US" dirty="0"/>
              <a:t>    --name $AKS_CLUSTER_NAME \</a:t>
            </a:r>
          </a:p>
          <a:p>
            <a:r>
              <a:rPr lang="en-US" dirty="0"/>
              <a:t>    --</a:t>
            </a:r>
            <a:r>
              <a:rPr lang="en-US" dirty="0" err="1"/>
              <a:t>vm</a:t>
            </a:r>
            <a:r>
              <a:rPr lang="en-US" dirty="0"/>
              <a:t>-set-type </a:t>
            </a:r>
            <a:r>
              <a:rPr lang="en-US" dirty="0" err="1"/>
              <a:t>VirtualMachineScaleSets</a:t>
            </a:r>
            <a:r>
              <a:rPr lang="en-US" dirty="0"/>
              <a:t> \</a:t>
            </a:r>
          </a:p>
          <a:p>
            <a:r>
              <a:rPr lang="en-US" dirty="0"/>
              <a:t>    --load-balancer-</a:t>
            </a:r>
            <a:r>
              <a:rPr lang="en-US" dirty="0" err="1"/>
              <a:t>sku</a:t>
            </a:r>
            <a:r>
              <a:rPr lang="en-US" dirty="0"/>
              <a:t> standard \</a:t>
            </a:r>
          </a:p>
          <a:p>
            <a:r>
              <a:rPr lang="en-US" dirty="0"/>
              <a:t>    --location $REGION_NAME \</a:t>
            </a:r>
          </a:p>
          <a:p>
            <a:r>
              <a:rPr lang="en-US" dirty="0"/>
              <a:t>    --</a:t>
            </a:r>
            <a:r>
              <a:rPr lang="en-US" dirty="0" err="1"/>
              <a:t>kubernetes</a:t>
            </a:r>
            <a:r>
              <a:rPr lang="en-US" dirty="0"/>
              <a:t>-version $VERSION \</a:t>
            </a:r>
          </a:p>
          <a:p>
            <a:r>
              <a:rPr lang="en-US" dirty="0"/>
              <a:t>    --network-plugin azure \</a:t>
            </a:r>
          </a:p>
          <a:p>
            <a:r>
              <a:rPr lang="en-US" dirty="0"/>
              <a:t>    --</a:t>
            </a:r>
            <a:r>
              <a:rPr lang="en-US" dirty="0" err="1"/>
              <a:t>vnet</a:t>
            </a:r>
            <a:r>
              <a:rPr lang="en-US" dirty="0"/>
              <a:t>-subnet-id $SUBNET_ID \</a:t>
            </a:r>
          </a:p>
          <a:p>
            <a:r>
              <a:rPr lang="en-US" dirty="0"/>
              <a:t>    --service-</a:t>
            </a:r>
            <a:r>
              <a:rPr lang="en-US" dirty="0" err="1"/>
              <a:t>cidr</a:t>
            </a:r>
            <a:r>
              <a:rPr lang="en-US" dirty="0"/>
              <a:t> 10.2.0.0/24 \</a:t>
            </a:r>
          </a:p>
          <a:p>
            <a:r>
              <a:rPr lang="en-US" dirty="0"/>
              <a:t>    --</a:t>
            </a:r>
            <a:r>
              <a:rPr lang="en-US" dirty="0" err="1"/>
              <a:t>dns</a:t>
            </a:r>
            <a:r>
              <a:rPr lang="en-US" dirty="0"/>
              <a:t>-service-</a:t>
            </a:r>
            <a:r>
              <a:rPr lang="en-US" dirty="0" err="1"/>
              <a:t>ip</a:t>
            </a:r>
            <a:r>
              <a:rPr lang="en-US" dirty="0"/>
              <a:t> 10.2.0.10 \</a:t>
            </a:r>
          </a:p>
          <a:p>
            <a:r>
              <a:rPr lang="en-US" dirty="0"/>
              <a:t>    --docker-bridge-address 172.17.0.1/16 \</a:t>
            </a:r>
          </a:p>
          <a:p>
            <a:r>
              <a:rPr lang="en-US" dirty="0"/>
              <a:t>    --generate-</a:t>
            </a:r>
            <a:r>
              <a:rPr lang="en-US" dirty="0" err="1"/>
              <a:t>ssh</a:t>
            </a:r>
            <a:r>
              <a:rPr lang="en-US" dirty="0"/>
              <a:t>-keys \</a:t>
            </a:r>
          </a:p>
          <a:p>
            <a:r>
              <a:rPr lang="en-US" dirty="0"/>
              <a:t>    --</a:t>
            </a:r>
            <a:r>
              <a:rPr lang="en-US" dirty="0" err="1"/>
              <a:t>aad</a:t>
            </a:r>
            <a:r>
              <a:rPr lang="en-US" dirty="0"/>
              <a:t>-server-app-id 82ee3040-5763-4e07-adfc-144730ebb858 \</a:t>
            </a:r>
          </a:p>
          <a:p>
            <a:r>
              <a:rPr lang="en-US" dirty="0"/>
              <a:t>    --</a:t>
            </a:r>
            <a:r>
              <a:rPr lang="en-US" dirty="0" err="1"/>
              <a:t>aad</a:t>
            </a:r>
            <a:r>
              <a:rPr lang="en-US" dirty="0"/>
              <a:t>-server-app-secret "0~C7B7f~xf8_Vra3.w2RYa409nlEXl54Ao" \</a:t>
            </a:r>
          </a:p>
          <a:p>
            <a:r>
              <a:rPr lang="en-US" dirty="0"/>
              <a:t>    --</a:t>
            </a:r>
            <a:r>
              <a:rPr lang="en-US" dirty="0" err="1"/>
              <a:t>aad</a:t>
            </a:r>
            <a:r>
              <a:rPr lang="en-US" dirty="0"/>
              <a:t>-client-app-id 2e7b3211-5d3a-49f2-8539-c6c3668d2bdb \</a:t>
            </a:r>
          </a:p>
          <a:p>
            <a:r>
              <a:rPr lang="en-US" dirty="0"/>
              <a:t>    --</a:t>
            </a:r>
            <a:r>
              <a:rPr lang="en-US" dirty="0" err="1"/>
              <a:t>aad</a:t>
            </a:r>
            <a:r>
              <a:rPr lang="en-US" dirty="0"/>
              <a:t>-tenant-id 02bdb9a6-0e48-41cb-bbab-542c49c4592e</a:t>
            </a:r>
          </a:p>
        </p:txBody>
      </p:sp>
    </p:spTree>
    <p:extLst>
      <p:ext uri="{BB962C8B-B14F-4D97-AF65-F5344CB8AC3E}">
        <p14:creationId xmlns:p14="http://schemas.microsoft.com/office/powerpoint/2010/main" val="267927969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100A197-0EB4-44BC-BE63-AB43D0084823}"/>
              </a:ext>
            </a:extLst>
          </p:cNvPr>
          <p:cNvSpPr>
            <a:spLocks noGrp="1"/>
          </p:cNvSpPr>
          <p:nvPr>
            <p:ph type="title"/>
          </p:nvPr>
        </p:nvSpPr>
        <p:spPr/>
        <p:txBody>
          <a:bodyPr/>
          <a:lstStyle/>
          <a:p>
            <a:r>
              <a:rPr lang="en-US" dirty="0"/>
              <a:t>Challenge 2</a:t>
            </a:r>
          </a:p>
        </p:txBody>
      </p:sp>
      <p:sp>
        <p:nvSpPr>
          <p:cNvPr id="5" name="Content Placeholder 4">
            <a:extLst>
              <a:ext uri="{FF2B5EF4-FFF2-40B4-BE49-F238E27FC236}">
                <a16:creationId xmlns:a16="http://schemas.microsoft.com/office/drawing/2014/main" id="{F6CEB526-69DB-4C86-AAB3-657077E3AE7D}"/>
              </a:ext>
            </a:extLst>
          </p:cNvPr>
          <p:cNvSpPr>
            <a:spLocks noGrp="1"/>
          </p:cNvSpPr>
          <p:nvPr>
            <p:ph sz="quarter" idx="10"/>
          </p:nvPr>
        </p:nvSpPr>
        <p:spPr>
          <a:xfrm>
            <a:off x="584200" y="1435100"/>
            <a:ext cx="11018838" cy="5072158"/>
          </a:xfrm>
        </p:spPr>
        <p:txBody>
          <a:bodyPr/>
          <a:lstStyle/>
          <a:p>
            <a:r>
              <a:rPr lang="en-US" dirty="0"/>
              <a:t>Challenge criteria</a:t>
            </a:r>
          </a:p>
          <a:p>
            <a:pPr lvl="1"/>
            <a:r>
              <a:rPr lang="en-US" dirty="0"/>
              <a:t>Configure a new node pool with two nodes and deploy the Guestbook application into a dedicated namespace</a:t>
            </a:r>
          </a:p>
          <a:p>
            <a:pPr lvl="1"/>
            <a:r>
              <a:rPr lang="en-US" dirty="0"/>
              <a:t>Ensure that the Guestbook application can be deployed to only its dedicated pool members</a:t>
            </a:r>
          </a:p>
          <a:p>
            <a:pPr lvl="1"/>
            <a:r>
              <a:rPr lang="en-US" dirty="0"/>
              <a:t>Keep in mind the existing Fruit Smoothies application is currently in production and should not be impacted by the deployment of this new application and its associated services</a:t>
            </a:r>
          </a:p>
          <a:p>
            <a:pPr lvl="1"/>
            <a:r>
              <a:rPr lang="en-US" dirty="0"/>
              <a:t>Only members of the Fruit Smashers Better Devs security group have access to the namespace</a:t>
            </a:r>
          </a:p>
          <a:p>
            <a:r>
              <a:rPr lang="en-US" dirty="0"/>
              <a:t>Challenge solution</a:t>
            </a:r>
          </a:p>
          <a:p>
            <a:pPr lvl="1"/>
            <a:r>
              <a:rPr lang="en-US" dirty="0"/>
              <a:t>Add a new node pool to the existing cluster and put a taint on the node pool at the time it is created</a:t>
            </a:r>
          </a:p>
          <a:p>
            <a:pPr lvl="1"/>
            <a:r>
              <a:rPr lang="en-US" dirty="0"/>
              <a:t>Apply the provided manifests after adding a toleration to the manifest(s) and creating a new namespace</a:t>
            </a:r>
          </a:p>
          <a:p>
            <a:pPr lvl="1"/>
            <a:r>
              <a:rPr lang="en-US" dirty="0"/>
              <a:t>Create a new </a:t>
            </a:r>
            <a:r>
              <a:rPr lang="en-US" dirty="0" err="1"/>
              <a:t>ClusterRoleBinding</a:t>
            </a:r>
            <a:r>
              <a:rPr lang="en-US" dirty="0"/>
              <a:t> and grant Fruit Smashers Better Devs access to the namespace</a:t>
            </a:r>
          </a:p>
        </p:txBody>
      </p:sp>
    </p:spTree>
    <p:extLst>
      <p:ext uri="{BB962C8B-B14F-4D97-AF65-F5344CB8AC3E}">
        <p14:creationId xmlns:p14="http://schemas.microsoft.com/office/powerpoint/2010/main" val="2530652203"/>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E5221C-ADC3-4D95-9E7A-937B012CE01A}"/>
              </a:ext>
            </a:extLst>
          </p:cNvPr>
          <p:cNvSpPr>
            <a:spLocks noGrp="1"/>
          </p:cNvSpPr>
          <p:nvPr>
            <p:ph type="title"/>
          </p:nvPr>
        </p:nvSpPr>
        <p:spPr/>
        <p:txBody>
          <a:bodyPr/>
          <a:lstStyle/>
          <a:p>
            <a:r>
              <a:rPr lang="en-US" dirty="0"/>
              <a:t>Challenge 3</a:t>
            </a:r>
          </a:p>
        </p:txBody>
      </p:sp>
      <p:sp>
        <p:nvSpPr>
          <p:cNvPr id="3" name="Content Placeholder 2">
            <a:extLst>
              <a:ext uri="{FF2B5EF4-FFF2-40B4-BE49-F238E27FC236}">
                <a16:creationId xmlns:a16="http://schemas.microsoft.com/office/drawing/2014/main" id="{ACD8A15C-ED72-446B-8714-089FC1FE12E1}"/>
              </a:ext>
            </a:extLst>
          </p:cNvPr>
          <p:cNvSpPr>
            <a:spLocks noGrp="1"/>
          </p:cNvSpPr>
          <p:nvPr>
            <p:ph sz="quarter" idx="10"/>
          </p:nvPr>
        </p:nvSpPr>
        <p:spPr>
          <a:xfrm>
            <a:off x="584200" y="1435100"/>
            <a:ext cx="11018838" cy="4210383"/>
          </a:xfrm>
        </p:spPr>
        <p:txBody>
          <a:bodyPr/>
          <a:lstStyle/>
          <a:p>
            <a:r>
              <a:rPr lang="en-US" dirty="0"/>
              <a:t>Challenge criteria</a:t>
            </a:r>
          </a:p>
          <a:p>
            <a:pPr lvl="1"/>
            <a:r>
              <a:rPr lang="en-US" dirty="0"/>
              <a:t>A dedicated dashboard for each application team which shows them common AKS performance metrics such as:</a:t>
            </a:r>
          </a:p>
          <a:p>
            <a:pPr lvl="2"/>
            <a:r>
              <a:rPr lang="en-US" dirty="0"/>
              <a:t>Overall cluster health</a:t>
            </a:r>
          </a:p>
          <a:p>
            <a:pPr lvl="2"/>
            <a:r>
              <a:rPr lang="en-US" dirty="0"/>
              <a:t>CPU consumption per node</a:t>
            </a:r>
          </a:p>
          <a:p>
            <a:pPr lvl="2"/>
            <a:r>
              <a:rPr lang="en-US" dirty="0"/>
              <a:t>Pod health</a:t>
            </a:r>
          </a:p>
          <a:p>
            <a:pPr lvl="1"/>
            <a:r>
              <a:rPr lang="en-US" dirty="0"/>
              <a:t>A dedicated workbook for their own Ops team which allows for filtering by:</a:t>
            </a:r>
          </a:p>
          <a:p>
            <a:pPr lvl="2"/>
            <a:r>
              <a:rPr lang="en-US" dirty="0"/>
              <a:t>Node pool in the AKS cluster</a:t>
            </a:r>
          </a:p>
          <a:p>
            <a:pPr lvl="2"/>
            <a:r>
              <a:rPr lang="en-US" dirty="0"/>
              <a:t>For each node pool, the pods that are running on the node should be displayed</a:t>
            </a:r>
          </a:p>
          <a:p>
            <a:r>
              <a:rPr lang="en-US" dirty="0"/>
              <a:t>Challenge solution</a:t>
            </a:r>
          </a:p>
          <a:p>
            <a:pPr lvl="1"/>
            <a:r>
              <a:rPr lang="en-US" dirty="0"/>
              <a:t>Create a new Azure Monitor workbook or dashboard for each application</a:t>
            </a:r>
          </a:p>
          <a:p>
            <a:pPr lvl="1"/>
            <a:r>
              <a:rPr lang="en-US" dirty="0"/>
              <a:t>A new workbook will need to be created for the Ops team to meet the filtering criteria</a:t>
            </a:r>
          </a:p>
        </p:txBody>
      </p:sp>
    </p:spTree>
    <p:extLst>
      <p:ext uri="{BB962C8B-B14F-4D97-AF65-F5344CB8AC3E}">
        <p14:creationId xmlns:p14="http://schemas.microsoft.com/office/powerpoint/2010/main" val="2720102495"/>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3BAA2-48A1-C441-815A-75E60E9C046F}"/>
              </a:ext>
            </a:extLst>
          </p:cNvPr>
          <p:cNvSpPr txBox="1">
            <a:spLocks/>
          </p:cNvSpPr>
          <p:nvPr/>
        </p:nvSpPr>
        <p:spPr>
          <a:xfrm>
            <a:off x="495763" y="3035808"/>
            <a:ext cx="2063391" cy="498598"/>
          </a:xfrm>
          <a:prstGeom prst="rect">
            <a:avLst/>
          </a:prstGeom>
        </p:spPr>
        <p:txBody>
          <a:bodyPr/>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2800" dirty="0"/>
              <a:t>Thank you.</a:t>
            </a:r>
          </a:p>
        </p:txBody>
      </p:sp>
    </p:spTree>
    <p:extLst>
      <p:ext uri="{BB962C8B-B14F-4D97-AF65-F5344CB8AC3E}">
        <p14:creationId xmlns:p14="http://schemas.microsoft.com/office/powerpoint/2010/main" val="240282864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18A1E48-C74E-4B7C-95F4-2342DAC963A9}"/>
              </a:ext>
            </a:extLst>
          </p:cNvPr>
          <p:cNvSpPr>
            <a:spLocks noGrp="1"/>
          </p:cNvSpPr>
          <p:nvPr>
            <p:ph type="title"/>
          </p:nvPr>
        </p:nvSpPr>
        <p:spPr>
          <a:xfrm>
            <a:off x="588262" y="1978615"/>
            <a:ext cx="4320621" cy="2031325"/>
          </a:xfrm>
        </p:spPr>
        <p:txBody>
          <a:bodyPr/>
          <a:lstStyle/>
          <a:p>
            <a:r>
              <a:rPr lang="en-US" sz="2400" b="1" dirty="0">
                <a:latin typeface="+mn-lt"/>
              </a:rPr>
              <a:t>Tuesday</a:t>
            </a:r>
            <a:br>
              <a:rPr lang="en-US" sz="2400" b="1" dirty="0">
                <a:latin typeface="+mn-lt"/>
              </a:rPr>
            </a:br>
            <a:br>
              <a:rPr lang="en-US" dirty="0"/>
            </a:br>
            <a:r>
              <a:rPr lang="en-US" dirty="0">
                <a:latin typeface="+mn-lt"/>
              </a:rPr>
              <a:t>Infrastructure Management</a:t>
            </a:r>
          </a:p>
        </p:txBody>
      </p:sp>
    </p:spTree>
    <p:extLst>
      <p:ext uri="{BB962C8B-B14F-4D97-AF65-F5344CB8AC3E}">
        <p14:creationId xmlns:p14="http://schemas.microsoft.com/office/powerpoint/2010/main" val="181166597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7BF15BD-001C-49B3-9A01-B39DEDA47564}"/>
              </a:ext>
            </a:extLst>
          </p:cNvPr>
          <p:cNvSpPr>
            <a:spLocks noGrp="1"/>
          </p:cNvSpPr>
          <p:nvPr>
            <p:ph type="title"/>
          </p:nvPr>
        </p:nvSpPr>
        <p:spPr>
          <a:xfrm>
            <a:off x="585216" y="2309812"/>
            <a:ext cx="3182027" cy="553998"/>
          </a:xfrm>
        </p:spPr>
        <p:txBody>
          <a:bodyPr/>
          <a:lstStyle/>
          <a:p>
            <a:r>
              <a:rPr lang="en-US" dirty="0"/>
              <a:t>Agenda</a:t>
            </a:r>
          </a:p>
        </p:txBody>
      </p:sp>
      <p:sp>
        <p:nvSpPr>
          <p:cNvPr id="7" name="Text Placeholder 6">
            <a:extLst>
              <a:ext uri="{FF2B5EF4-FFF2-40B4-BE49-F238E27FC236}">
                <a16:creationId xmlns:a16="http://schemas.microsoft.com/office/drawing/2014/main" id="{61F6BD0B-C4D8-42DE-A3A7-50D8219CE639}"/>
              </a:ext>
            </a:extLst>
          </p:cNvPr>
          <p:cNvSpPr>
            <a:spLocks noGrp="1"/>
          </p:cNvSpPr>
          <p:nvPr>
            <p:ph type="body" sz="quarter" idx="11"/>
          </p:nvPr>
        </p:nvSpPr>
        <p:spPr>
          <a:xfrm>
            <a:off x="4354523" y="2309812"/>
            <a:ext cx="7254865" cy="430887"/>
          </a:xfrm>
        </p:spPr>
        <p:txBody>
          <a:bodyPr/>
          <a:lstStyle/>
          <a:p>
            <a:endParaRPr lang="en-US" dirty="0"/>
          </a:p>
        </p:txBody>
      </p:sp>
    </p:spTree>
    <p:extLst>
      <p:ext uri="{BB962C8B-B14F-4D97-AF65-F5344CB8AC3E}">
        <p14:creationId xmlns:p14="http://schemas.microsoft.com/office/powerpoint/2010/main" val="130973573"/>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Text layout </a:t>
            </a:r>
          </a:p>
        </p:txBody>
      </p:sp>
      <p:sp>
        <p:nvSpPr>
          <p:cNvPr id="6" name="Text Placeholder 5"/>
          <p:cNvSpPr>
            <a:spLocks noGrp="1"/>
          </p:cNvSpPr>
          <p:nvPr>
            <p:ph sz="quarter" idx="10"/>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3255265797"/>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2 column Text layout </a:t>
            </a:r>
          </a:p>
        </p:txBody>
      </p:sp>
      <p:sp>
        <p:nvSpPr>
          <p:cNvPr id="6" name="Text Placeholder 5"/>
          <p:cNvSpPr>
            <a:spLocks noGrp="1"/>
          </p:cNvSpPr>
          <p:nvPr>
            <p:ph sz="quarter" idx="12"/>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
        <p:nvSpPr>
          <p:cNvPr id="2" name="Text Placeholder 1">
            <a:extLst>
              <a:ext uri="{FF2B5EF4-FFF2-40B4-BE49-F238E27FC236}">
                <a16:creationId xmlns:a16="http://schemas.microsoft.com/office/drawing/2014/main" id="{ABB42206-46A5-5D44-A55D-F69797E28056}"/>
              </a:ext>
            </a:extLst>
          </p:cNvPr>
          <p:cNvSpPr>
            <a:spLocks noGrp="1"/>
          </p:cNvSpPr>
          <p:nvPr>
            <p:ph sz="quarter" idx="13"/>
          </p:nvPr>
        </p:nvSpPr>
        <p:spPr/>
        <p:txBody>
          <a:bodyPr/>
          <a:lstStyle/>
          <a:p>
            <a:r>
              <a:rPr lang="en-US" dirty="0"/>
              <a:t>Main topic: Segoe UI, size 28pt</a:t>
            </a:r>
          </a:p>
          <a:p>
            <a:pPr lvl="1"/>
            <a:r>
              <a:rPr lang="en-US" dirty="0"/>
              <a:t>Segoe UI, size 20pt for second level</a:t>
            </a:r>
          </a:p>
          <a:p>
            <a:pPr lvl="2"/>
            <a:r>
              <a:rPr lang="en-US" dirty="0"/>
              <a:t>Segoe UI, size 16pt for third level</a:t>
            </a:r>
          </a:p>
        </p:txBody>
      </p:sp>
    </p:spTree>
    <p:extLst>
      <p:ext uri="{BB962C8B-B14F-4D97-AF65-F5344CB8AC3E}">
        <p14:creationId xmlns:p14="http://schemas.microsoft.com/office/powerpoint/2010/main" val="114771431"/>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Title only</a:t>
            </a:r>
          </a:p>
        </p:txBody>
      </p:sp>
    </p:spTree>
    <p:extLst>
      <p:ext uri="{BB962C8B-B14F-4D97-AF65-F5344CB8AC3E}">
        <p14:creationId xmlns:p14="http://schemas.microsoft.com/office/powerpoint/2010/main" val="294137287"/>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Easy to modify 4 column table</a:t>
            </a:r>
          </a:p>
        </p:txBody>
      </p:sp>
      <p:graphicFrame>
        <p:nvGraphicFramePr>
          <p:cNvPr id="6" name="Content Placeholder 5"/>
          <p:cNvGraphicFramePr>
            <a:graphicFrameLocks noGrp="1"/>
          </p:cNvGraphicFramePr>
          <p:nvPr>
            <p:ph sz="quarter" idx="10"/>
          </p:nvPr>
        </p:nvGraphicFramePr>
        <p:xfrm>
          <a:off x="584200" y="1435100"/>
          <a:ext cx="11017788" cy="3585701"/>
        </p:xfrm>
        <a:graphic>
          <a:graphicData uri="http://schemas.openxmlformats.org/drawingml/2006/table">
            <a:tbl>
              <a:tblPr firstRow="1" bandRow="1">
                <a:tableStyleId>{5C22544A-7EE6-4342-B048-85BDC9FD1C3A}</a:tableStyleId>
              </a:tblPr>
              <a:tblGrid>
                <a:gridCol w="2754447">
                  <a:extLst>
                    <a:ext uri="{9D8B030D-6E8A-4147-A177-3AD203B41FA5}">
                      <a16:colId xmlns:a16="http://schemas.microsoft.com/office/drawing/2014/main" val="20000"/>
                    </a:ext>
                  </a:extLst>
                </a:gridCol>
                <a:gridCol w="2754447">
                  <a:extLst>
                    <a:ext uri="{9D8B030D-6E8A-4147-A177-3AD203B41FA5}">
                      <a16:colId xmlns:a16="http://schemas.microsoft.com/office/drawing/2014/main" val="20001"/>
                    </a:ext>
                  </a:extLst>
                </a:gridCol>
                <a:gridCol w="2754447">
                  <a:extLst>
                    <a:ext uri="{9D8B030D-6E8A-4147-A177-3AD203B41FA5}">
                      <a16:colId xmlns:a16="http://schemas.microsoft.com/office/drawing/2014/main" val="20002"/>
                    </a:ext>
                  </a:extLst>
                </a:gridCol>
                <a:gridCol w="2754447">
                  <a:extLst>
                    <a:ext uri="{9D8B030D-6E8A-4147-A177-3AD203B41FA5}">
                      <a16:colId xmlns:a16="http://schemas.microsoft.com/office/drawing/2014/main" val="20003"/>
                    </a:ext>
                  </a:extLst>
                </a:gridCol>
              </a:tblGrid>
              <a:tr h="768365">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2400" b="1" kern="1200" dirty="0">
                          <a:gradFill>
                            <a:gsLst>
                              <a:gs pos="0">
                                <a:srgbClr val="FFFFFF"/>
                              </a:gs>
                              <a:gs pos="100000">
                                <a:srgbClr val="FFFFFF"/>
                              </a:gs>
                            </a:gsLst>
                            <a:lin ang="5400000" scaled="0"/>
                          </a:gradFill>
                          <a:latin typeface="+mj-lt"/>
                          <a:ea typeface="Segoe UI" pitchFamily="34" charset="0"/>
                          <a:cs typeface="Segoe UI" pitchFamily="34" charset="0"/>
                        </a:rPr>
                        <a:t>Table header</a:t>
                      </a:r>
                    </a:p>
                  </a:txBody>
                  <a:tcPr marL="174876" marR="174876" marT="179285" marB="179285" anchor="ctr">
                    <a:solidFill>
                      <a:schemeClr val="tx2"/>
                    </a:solidFill>
                  </a:tcPr>
                </a:tc>
                <a:extLst>
                  <a:ext uri="{0D108BD9-81ED-4DB2-BD59-A6C34878D82A}">
                    <a16:rowId xmlns:a16="http://schemas.microsoft.com/office/drawing/2014/main" val="10000"/>
                  </a:ext>
                </a:extLst>
              </a:tr>
              <a:tr h="1408668">
                <a:tc>
                  <a:txBody>
                    <a:bodyPr/>
                    <a:lstStyle/>
                    <a:p>
                      <a:r>
                        <a:rPr lang="en-US" sz="1400" dirty="0">
                          <a:solidFill>
                            <a:schemeClr val="tx1"/>
                          </a:solidFill>
                          <a:latin typeface="+mn-lt"/>
                        </a:rPr>
                        <a:t>To modify table, </a:t>
                      </a:r>
                      <a:r>
                        <a:rPr lang="en-US" sz="1400" b="1" dirty="0">
                          <a:solidFill>
                            <a:schemeClr val="tx1"/>
                          </a:solidFill>
                          <a:latin typeface="+mn-lt"/>
                        </a:rPr>
                        <a:t>first click anywhere</a:t>
                      </a:r>
                      <a:r>
                        <a:rPr lang="en-US" sz="1400" b="1" baseline="0" dirty="0">
                          <a:solidFill>
                            <a:schemeClr val="tx1"/>
                          </a:solidFill>
                          <a:latin typeface="+mn-lt"/>
                        </a:rPr>
                        <a:t> </a:t>
                      </a:r>
                      <a:r>
                        <a:rPr lang="en-US" sz="1400" dirty="0">
                          <a:solidFill>
                            <a:schemeClr val="tx1"/>
                          </a:solidFill>
                          <a:latin typeface="+mn-lt"/>
                        </a:rPr>
                        <a:t>in table, </a:t>
                      </a:r>
                    </a:p>
                    <a:p>
                      <a:r>
                        <a:rPr lang="en-US" sz="1400" dirty="0">
                          <a:solidFill>
                            <a:schemeClr val="tx1"/>
                          </a:solidFill>
                          <a:latin typeface="+mn-lt"/>
                        </a:rPr>
                        <a:t>so the </a:t>
                      </a:r>
                      <a:r>
                        <a:rPr lang="en-US" sz="1400" b="0" dirty="0">
                          <a:solidFill>
                            <a:schemeClr val="tx1"/>
                          </a:solidFill>
                          <a:latin typeface="+mn-lt"/>
                        </a:rPr>
                        <a:t>Table </a:t>
                      </a:r>
                      <a:r>
                        <a:rPr lang="en-US" sz="1400" b="1" dirty="0">
                          <a:solidFill>
                            <a:schemeClr val="tx1"/>
                          </a:solidFill>
                          <a:latin typeface="+mn-lt"/>
                        </a:rPr>
                        <a:t>Tools menu</a:t>
                      </a:r>
                      <a:r>
                        <a:rPr lang="en-US" sz="1400" dirty="0">
                          <a:solidFill>
                            <a:schemeClr val="tx1"/>
                          </a:solidFill>
                          <a:latin typeface="+mn-lt"/>
                        </a:rPr>
                        <a:t> </a:t>
                      </a:r>
                      <a:br>
                        <a:rPr lang="en-US" sz="1400" dirty="0">
                          <a:solidFill>
                            <a:schemeClr val="tx1"/>
                          </a:solidFill>
                          <a:latin typeface="+mn-lt"/>
                        </a:rPr>
                      </a:br>
                      <a:r>
                        <a:rPr lang="en-US" sz="1400" dirty="0">
                          <a:solidFill>
                            <a:schemeClr val="tx1"/>
                          </a:solidFill>
                          <a:latin typeface="+mn-lt"/>
                        </a:rPr>
                        <a:t>is highlighted</a:t>
                      </a:r>
                      <a:r>
                        <a:rPr lang="en-US" sz="1400" baseline="0" dirty="0">
                          <a:solidFill>
                            <a:schemeClr val="tx1"/>
                          </a:solidFill>
                          <a:latin typeface="+mn-lt"/>
                        </a:rPr>
                        <a:t> at top</a:t>
                      </a:r>
                      <a:endParaRPr lang="en-US" sz="1400" dirty="0">
                        <a:solidFill>
                          <a:schemeClr val="tx1"/>
                        </a:solidFill>
                        <a:latin typeface="+mn-lt"/>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Above </a:t>
                      </a:r>
                      <a:r>
                        <a:rPr lang="en-US" sz="1400" baseline="0" dirty="0">
                          <a:solidFill>
                            <a:schemeClr val="tx1"/>
                          </a:solidFill>
                          <a:latin typeface="+mn-lt"/>
                        </a:rPr>
                        <a:t>or </a:t>
                      </a:r>
                      <a:r>
                        <a:rPr lang="en-US" sz="1400" b="1" baseline="0" dirty="0">
                          <a:solidFill>
                            <a:schemeClr val="tx1"/>
                          </a:solidFill>
                          <a:latin typeface="+mn-lt"/>
                        </a:rPr>
                        <a:t>Insert Below</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Shrink</a:t>
                      </a:r>
                      <a:r>
                        <a:rPr lang="en-US" sz="1400" baseline="0" dirty="0">
                          <a:solidFill>
                            <a:schemeClr val="tx1"/>
                          </a:solidFill>
                          <a:latin typeface="+mn-lt"/>
                        </a:rPr>
                        <a:t> or expand column widths by adjusting the </a:t>
                      </a:r>
                      <a:r>
                        <a:rPr lang="en-US" sz="1400" b="1" baseline="0" dirty="0">
                          <a:solidFill>
                            <a:schemeClr val="tx1"/>
                          </a:solidFill>
                          <a:latin typeface="+mn-lt"/>
                        </a:rPr>
                        <a:t>Cell Size</a:t>
                      </a:r>
                      <a:r>
                        <a:rPr lang="en-US" sz="1400" b="0" baseline="0" dirty="0">
                          <a:solidFill>
                            <a:schemeClr val="tx1"/>
                          </a:solidFill>
                          <a:latin typeface="+mn-lt"/>
                        </a:rPr>
                        <a:t>,</a:t>
                      </a:r>
                      <a:r>
                        <a:rPr lang="en-US" sz="1400" b="1" baseline="0" dirty="0">
                          <a:solidFill>
                            <a:schemeClr val="tx1"/>
                          </a:solidFill>
                          <a:latin typeface="+mn-lt"/>
                        </a:rPr>
                        <a:t> </a:t>
                      </a:r>
                      <a:r>
                        <a:rPr lang="en-US" sz="1400" b="0" baseline="0" dirty="0">
                          <a:solidFill>
                            <a:schemeClr val="tx1"/>
                          </a:solidFill>
                          <a:latin typeface="+mn-lt"/>
                        </a:rPr>
                        <a:t>or set them to same size with Distribute</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endParaRPr lang="en-US" sz="1400" b="1" dirty="0">
                        <a:solidFill>
                          <a:schemeClr val="tx1"/>
                        </a:solidFill>
                        <a:latin typeface="+mn-lt"/>
                      </a:endParaRPr>
                    </a:p>
                  </a:txBody>
                  <a:tcPr marL="174876" marR="174876" marT="179285" marB="179285">
                    <a:solidFill>
                      <a:schemeClr val="bg1">
                        <a:lumMod val="95000"/>
                      </a:schemeClr>
                    </a:solidFill>
                  </a:tcPr>
                </a:tc>
                <a:extLst>
                  <a:ext uri="{0D108BD9-81ED-4DB2-BD59-A6C34878D82A}">
                    <a16:rowId xmlns:a16="http://schemas.microsoft.com/office/drawing/2014/main" val="10001"/>
                  </a:ext>
                </a:extLst>
              </a:tr>
              <a:tr h="1408668">
                <a:tc>
                  <a:txBody>
                    <a:bodyPr/>
                    <a:lstStyle/>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Layout</a:t>
                      </a:r>
                      <a:r>
                        <a:rPr lang="en-US" sz="1400" b="1" i="1" u="none" dirty="0">
                          <a:solidFill>
                            <a:schemeClr val="tx1"/>
                          </a:solidFill>
                          <a:latin typeface="+mn-lt"/>
                        </a:rPr>
                        <a:t> </a:t>
                      </a:r>
                    </a:p>
                    <a:p>
                      <a:pPr marL="0" marR="0" indent="0" algn="l" defTabSz="932742" rtl="0" eaLnBrk="1" fontAlgn="auto" latinLnBrk="0" hangingPunct="1">
                        <a:lnSpc>
                          <a:spcPct val="100000"/>
                        </a:lnSpc>
                        <a:spcBef>
                          <a:spcPts val="0"/>
                        </a:spcBef>
                        <a:spcAft>
                          <a:spcPts val="0"/>
                        </a:spcAft>
                        <a:buClrTx/>
                        <a:buSzTx/>
                        <a:buFontTx/>
                        <a:buNone/>
                        <a:tabLst/>
                        <a:defRPr/>
                      </a:pPr>
                      <a:r>
                        <a:rPr lang="en-US" sz="1400" dirty="0">
                          <a:solidFill>
                            <a:schemeClr val="tx1"/>
                          </a:solidFill>
                          <a:latin typeface="+mn-lt"/>
                        </a:rPr>
                        <a:t>To modify</a:t>
                      </a:r>
                      <a:r>
                        <a:rPr lang="en-US" sz="1400" baseline="0" dirty="0">
                          <a:solidFill>
                            <a:schemeClr val="tx1"/>
                          </a:solidFill>
                          <a:latin typeface="+mn-lt"/>
                        </a:rPr>
                        <a:t> the table layout, click </a:t>
                      </a:r>
                      <a:r>
                        <a:rPr lang="en-US" sz="1400" b="1" dirty="0">
                          <a:solidFill>
                            <a:schemeClr val="tx1"/>
                          </a:solidFill>
                          <a:latin typeface="+mn-lt"/>
                        </a:rPr>
                        <a:t>Table Tools </a:t>
                      </a:r>
                      <a:r>
                        <a:rPr lang="en-US" sz="1400" dirty="0">
                          <a:solidFill>
                            <a:schemeClr val="tx1"/>
                          </a:solidFill>
                          <a:latin typeface="+mn-lt"/>
                        </a:rPr>
                        <a:t>&gt; </a:t>
                      </a:r>
                      <a:r>
                        <a:rPr lang="en-US" sz="1400" b="0" i="0" u="none" dirty="0">
                          <a:solidFill>
                            <a:schemeClr val="tx1"/>
                          </a:solidFill>
                          <a:latin typeface="+mn-lt"/>
                        </a:rPr>
                        <a:t>Design</a:t>
                      </a:r>
                      <a:endParaRPr lang="en-US" sz="1400" b="1" i="1" u="none" kern="1200" dirty="0">
                        <a:solidFill>
                          <a:schemeClr val="tx1"/>
                        </a:solidFill>
                        <a:latin typeface="+mn-lt"/>
                        <a:ea typeface="+mn-ea"/>
                        <a:cs typeface="+mn-cs"/>
                      </a:endParaRPr>
                    </a:p>
                  </a:txBody>
                  <a:tcPr marL="174876" marR="174876" marT="179285" marB="179285">
                    <a:solidFill>
                      <a:schemeClr val="bg1">
                        <a:lumMod val="95000"/>
                      </a:schemeClr>
                    </a:solidFill>
                  </a:tcPr>
                </a:tc>
                <a:tc>
                  <a:txBody>
                    <a:bodyPr/>
                    <a:lstStyle/>
                    <a:p>
                      <a:r>
                        <a:rPr lang="en-US" sz="1400" b="0" i="0" u="none" dirty="0">
                          <a:solidFill>
                            <a:schemeClr val="tx1"/>
                          </a:solidFill>
                          <a:latin typeface="+mn-lt"/>
                        </a:rPr>
                        <a:t>Layout</a:t>
                      </a:r>
                      <a:r>
                        <a:rPr lang="en-US" sz="1400" b="1" i="1" u="none" dirty="0">
                          <a:solidFill>
                            <a:schemeClr val="tx1"/>
                          </a:solidFill>
                          <a:latin typeface="+mn-lt"/>
                        </a:rPr>
                        <a:t> </a:t>
                      </a:r>
                      <a:r>
                        <a:rPr lang="en-US" sz="1400" dirty="0">
                          <a:solidFill>
                            <a:schemeClr val="tx1"/>
                          </a:solidFill>
                          <a:latin typeface="+mn-lt"/>
                        </a:rPr>
                        <a:t>&gt; To </a:t>
                      </a:r>
                      <a:r>
                        <a:rPr lang="en-US" sz="1400" b="1" dirty="0">
                          <a:solidFill>
                            <a:schemeClr val="tx1"/>
                          </a:solidFill>
                          <a:latin typeface="+mn-lt"/>
                        </a:rPr>
                        <a:t>add rows</a:t>
                      </a:r>
                      <a:r>
                        <a:rPr lang="en-US" sz="1400" dirty="0">
                          <a:solidFill>
                            <a:schemeClr val="tx1"/>
                          </a:solidFill>
                          <a:latin typeface="+mn-lt"/>
                        </a:rPr>
                        <a:t>, click</a:t>
                      </a:r>
                      <a:r>
                        <a:rPr lang="en-US" sz="1400" baseline="0" dirty="0">
                          <a:solidFill>
                            <a:schemeClr val="tx1"/>
                          </a:solidFill>
                          <a:latin typeface="+mn-lt"/>
                        </a:rPr>
                        <a:t> into cell and c</a:t>
                      </a:r>
                      <a:r>
                        <a:rPr lang="en-US" sz="1400" dirty="0">
                          <a:solidFill>
                            <a:schemeClr val="tx1"/>
                          </a:solidFill>
                          <a:latin typeface="+mn-lt"/>
                        </a:rPr>
                        <a:t>hoose,</a:t>
                      </a:r>
                      <a:r>
                        <a:rPr lang="en-US" sz="1400" baseline="0" dirty="0">
                          <a:solidFill>
                            <a:schemeClr val="tx1"/>
                          </a:solidFill>
                          <a:latin typeface="+mn-lt"/>
                        </a:rPr>
                        <a:t> </a:t>
                      </a:r>
                      <a:r>
                        <a:rPr lang="en-US" sz="1400" b="1" baseline="0" dirty="0">
                          <a:solidFill>
                            <a:schemeClr val="tx1"/>
                          </a:solidFill>
                          <a:latin typeface="+mn-lt"/>
                        </a:rPr>
                        <a:t>Insert Left </a:t>
                      </a:r>
                      <a:r>
                        <a:rPr lang="en-US" sz="1400" baseline="0" dirty="0">
                          <a:solidFill>
                            <a:schemeClr val="tx1"/>
                          </a:solidFill>
                          <a:latin typeface="+mn-lt"/>
                        </a:rPr>
                        <a:t>or </a:t>
                      </a:r>
                      <a:r>
                        <a:rPr lang="en-US" sz="1400" b="1" baseline="0" dirty="0">
                          <a:solidFill>
                            <a:schemeClr val="tx1"/>
                          </a:solidFill>
                          <a:latin typeface="+mn-lt"/>
                        </a:rPr>
                        <a:t>Insert Right</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0" i="0" u="none" dirty="0">
                          <a:solidFill>
                            <a:schemeClr val="tx1"/>
                          </a:solidFill>
                          <a:latin typeface="+mn-lt"/>
                        </a:rPr>
                        <a:t>Layout</a:t>
                      </a:r>
                      <a:r>
                        <a:rPr lang="en-US" sz="1400" b="1" i="1" u="none" dirty="0">
                          <a:solidFill>
                            <a:schemeClr val="tx1"/>
                          </a:solidFill>
                          <a:latin typeface="+mn-lt"/>
                        </a:rPr>
                        <a:t> </a:t>
                      </a:r>
                      <a:r>
                        <a:rPr lang="en-US" sz="1400" kern="1200" dirty="0">
                          <a:solidFill>
                            <a:schemeClr val="tx1"/>
                          </a:solidFill>
                          <a:latin typeface="+mn-lt"/>
                          <a:ea typeface="+mn-ea"/>
                          <a:cs typeface="+mn-cs"/>
                        </a:rPr>
                        <a:t>&gt;</a:t>
                      </a:r>
                      <a:r>
                        <a:rPr lang="en-US" sz="1400" b="1" i="1" u="none" dirty="0">
                          <a:solidFill>
                            <a:schemeClr val="tx1"/>
                          </a:solidFill>
                          <a:latin typeface="+mn-lt"/>
                        </a:rPr>
                        <a:t> </a:t>
                      </a:r>
                      <a:r>
                        <a:rPr lang="en-US" sz="1400" dirty="0">
                          <a:solidFill>
                            <a:schemeClr val="tx1"/>
                          </a:solidFill>
                          <a:latin typeface="+mn-lt"/>
                        </a:rPr>
                        <a:t>Use </a:t>
                      </a:r>
                      <a:r>
                        <a:rPr lang="en-US" sz="1400" b="1" dirty="0">
                          <a:solidFill>
                            <a:schemeClr val="tx1"/>
                          </a:solidFill>
                          <a:latin typeface="+mn-lt"/>
                        </a:rPr>
                        <a:t>Alignment</a:t>
                      </a:r>
                      <a:r>
                        <a:rPr lang="en-US" sz="1400" dirty="0">
                          <a:solidFill>
                            <a:schemeClr val="tx1"/>
                          </a:solidFill>
                          <a:latin typeface="+mn-lt"/>
                        </a:rPr>
                        <a:t> </a:t>
                      </a:r>
                      <a:r>
                        <a:rPr lang="en-US" sz="1400" baseline="0" dirty="0">
                          <a:solidFill>
                            <a:schemeClr val="tx1"/>
                          </a:solidFill>
                          <a:latin typeface="+mn-lt"/>
                        </a:rPr>
                        <a:t>settings to adjust </a:t>
                      </a:r>
                      <a:r>
                        <a:rPr lang="en-US" sz="1400" b="1" baseline="0" dirty="0">
                          <a:solidFill>
                            <a:schemeClr val="tx1"/>
                          </a:solidFill>
                          <a:latin typeface="+mn-lt"/>
                        </a:rPr>
                        <a:t>text alignment</a:t>
                      </a:r>
                      <a:r>
                        <a:rPr lang="en-US" sz="1400" baseline="0" dirty="0">
                          <a:solidFill>
                            <a:schemeClr val="tx1"/>
                          </a:solidFill>
                          <a:latin typeface="+mn-lt"/>
                        </a:rPr>
                        <a:t> and </a:t>
                      </a:r>
                      <a:r>
                        <a:rPr lang="en-US" sz="1400" b="1" baseline="0" dirty="0">
                          <a:solidFill>
                            <a:schemeClr val="tx1"/>
                          </a:solidFill>
                          <a:latin typeface="+mn-lt"/>
                        </a:rPr>
                        <a:t>cell margins</a:t>
                      </a:r>
                      <a:endParaRPr lang="en-US" sz="1400" b="1" dirty="0">
                        <a:solidFill>
                          <a:schemeClr val="tx1"/>
                        </a:solidFill>
                        <a:latin typeface="+mn-lt"/>
                      </a:endParaRPr>
                    </a:p>
                  </a:txBody>
                  <a:tcPr marL="174876" marR="174876" marT="179285" marB="179285">
                    <a:solidFill>
                      <a:schemeClr val="bg1">
                        <a:lumMod val="95000"/>
                      </a:schemeClr>
                    </a:solidFill>
                  </a:tcPr>
                </a:tc>
                <a:tc>
                  <a:txBody>
                    <a:bodyPr/>
                    <a:lstStyle/>
                    <a:p>
                      <a:pPr marL="0" marR="0" indent="0" algn="l" defTabSz="932649" rtl="0" eaLnBrk="1" fontAlgn="auto" latinLnBrk="0" hangingPunct="1">
                        <a:lnSpc>
                          <a:spcPct val="100000"/>
                        </a:lnSpc>
                        <a:spcBef>
                          <a:spcPts val="0"/>
                        </a:spcBef>
                        <a:spcAft>
                          <a:spcPts val="0"/>
                        </a:spcAft>
                        <a:buClrTx/>
                        <a:buSzTx/>
                        <a:buFontTx/>
                        <a:buNone/>
                        <a:tabLst/>
                        <a:defRPr/>
                      </a:pPr>
                      <a:r>
                        <a:rPr lang="en-US" sz="1400" b="1" i="0" dirty="0">
                          <a:solidFill>
                            <a:schemeClr val="tx1"/>
                          </a:solidFill>
                          <a:latin typeface="+mn-lt"/>
                        </a:rPr>
                        <a:t>Tip: </a:t>
                      </a:r>
                      <a:r>
                        <a:rPr lang="en-US" sz="1400" b="0" i="0" dirty="0">
                          <a:solidFill>
                            <a:schemeClr val="tx1"/>
                          </a:solidFill>
                          <a:latin typeface="+mn-lt"/>
                        </a:rPr>
                        <a:t>To</a:t>
                      </a:r>
                      <a:r>
                        <a:rPr lang="en-US" sz="1400" b="0" i="0" baseline="0" dirty="0">
                          <a:solidFill>
                            <a:schemeClr val="tx1"/>
                          </a:solidFill>
                          <a:latin typeface="+mn-lt"/>
                        </a:rPr>
                        <a:t> quickly add </a:t>
                      </a:r>
                      <a:br>
                        <a:rPr lang="en-US" sz="1400" b="0" i="0" baseline="0" dirty="0">
                          <a:solidFill>
                            <a:schemeClr val="tx1"/>
                          </a:solidFill>
                          <a:latin typeface="+mn-lt"/>
                        </a:rPr>
                      </a:br>
                      <a:r>
                        <a:rPr lang="en-US" sz="1400" b="0" i="0" baseline="0" dirty="0">
                          <a:solidFill>
                            <a:schemeClr val="tx1"/>
                          </a:solidFill>
                          <a:latin typeface="+mn-lt"/>
                        </a:rPr>
                        <a:t>a row, p</a:t>
                      </a:r>
                      <a:r>
                        <a:rPr lang="en-US" sz="1400" i="0" dirty="0">
                          <a:solidFill>
                            <a:schemeClr val="tx1"/>
                          </a:solidFill>
                          <a:latin typeface="+mn-lt"/>
                        </a:rPr>
                        <a:t>lace cursor</a:t>
                      </a:r>
                      <a:r>
                        <a:rPr lang="en-US" sz="1400" i="0" baseline="0" dirty="0">
                          <a:solidFill>
                            <a:schemeClr val="tx1"/>
                          </a:solidFill>
                          <a:latin typeface="+mn-lt"/>
                        </a:rPr>
                        <a:t> in this </a:t>
                      </a:r>
                      <a:r>
                        <a:rPr lang="en-US" sz="1400" b="1" i="0" baseline="0" dirty="0">
                          <a:solidFill>
                            <a:schemeClr val="tx1"/>
                          </a:solidFill>
                          <a:latin typeface="+mn-lt"/>
                        </a:rPr>
                        <a:t>last cell </a:t>
                      </a:r>
                      <a:r>
                        <a:rPr lang="en-US" sz="1400" i="0" baseline="0" dirty="0">
                          <a:solidFill>
                            <a:schemeClr val="tx1"/>
                          </a:solidFill>
                          <a:latin typeface="+mn-lt"/>
                        </a:rPr>
                        <a:t>and </a:t>
                      </a:r>
                      <a:r>
                        <a:rPr lang="en-US" sz="1400" i="0" dirty="0">
                          <a:solidFill>
                            <a:schemeClr val="tx1"/>
                          </a:solidFill>
                          <a:latin typeface="+mn-lt"/>
                        </a:rPr>
                        <a:t>hit the </a:t>
                      </a:r>
                      <a:r>
                        <a:rPr lang="en-US" sz="1400" b="1" i="0" dirty="0">
                          <a:solidFill>
                            <a:schemeClr val="tx1"/>
                          </a:solidFill>
                          <a:latin typeface="+mn-lt"/>
                        </a:rPr>
                        <a:t>Tab key</a:t>
                      </a:r>
                    </a:p>
                  </a:txBody>
                  <a:tcPr marL="174876" marR="174876" marT="179285" marB="179285">
                    <a:solidFill>
                      <a:schemeClr val="bg1">
                        <a:lumMod val="95000"/>
                      </a:schemeClr>
                    </a:solid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832336681"/>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Additional table</a:t>
            </a:r>
          </a:p>
        </p:txBody>
      </p:sp>
      <p:graphicFrame>
        <p:nvGraphicFramePr>
          <p:cNvPr id="6" name="Content Placeholder 5"/>
          <p:cNvGraphicFramePr>
            <a:graphicFrameLocks noGrp="1"/>
          </p:cNvGraphicFramePr>
          <p:nvPr>
            <p:ph sz="quarter" idx="10"/>
          </p:nvPr>
        </p:nvGraphicFramePr>
        <p:xfrm>
          <a:off x="584200" y="1435100"/>
          <a:ext cx="11017794" cy="4503045"/>
        </p:xfrm>
        <a:graphic>
          <a:graphicData uri="http://schemas.openxmlformats.org/drawingml/2006/table">
            <a:tbl>
              <a:tblPr firstRow="1" bandRow="1">
                <a:tableStyleId>{5C22544A-7EE6-4342-B048-85BDC9FD1C3A}</a:tableStyleId>
              </a:tblPr>
              <a:tblGrid>
                <a:gridCol w="2812890">
                  <a:extLst>
                    <a:ext uri="{9D8B030D-6E8A-4147-A177-3AD203B41FA5}">
                      <a16:colId xmlns:a16="http://schemas.microsoft.com/office/drawing/2014/main" val="20000"/>
                    </a:ext>
                  </a:extLst>
                </a:gridCol>
                <a:gridCol w="1367484">
                  <a:extLst>
                    <a:ext uri="{9D8B030D-6E8A-4147-A177-3AD203B41FA5}">
                      <a16:colId xmlns:a16="http://schemas.microsoft.com/office/drawing/2014/main" val="20001"/>
                    </a:ext>
                  </a:extLst>
                </a:gridCol>
                <a:gridCol w="1367484">
                  <a:extLst>
                    <a:ext uri="{9D8B030D-6E8A-4147-A177-3AD203B41FA5}">
                      <a16:colId xmlns:a16="http://schemas.microsoft.com/office/drawing/2014/main" val="20002"/>
                    </a:ext>
                  </a:extLst>
                </a:gridCol>
                <a:gridCol w="1367484">
                  <a:extLst>
                    <a:ext uri="{9D8B030D-6E8A-4147-A177-3AD203B41FA5}">
                      <a16:colId xmlns:a16="http://schemas.microsoft.com/office/drawing/2014/main" val="20003"/>
                    </a:ext>
                  </a:extLst>
                </a:gridCol>
                <a:gridCol w="1367484">
                  <a:extLst>
                    <a:ext uri="{9D8B030D-6E8A-4147-A177-3AD203B41FA5}">
                      <a16:colId xmlns:a16="http://schemas.microsoft.com/office/drawing/2014/main" val="20004"/>
                    </a:ext>
                  </a:extLst>
                </a:gridCol>
                <a:gridCol w="1367484">
                  <a:extLst>
                    <a:ext uri="{9D8B030D-6E8A-4147-A177-3AD203B41FA5}">
                      <a16:colId xmlns:a16="http://schemas.microsoft.com/office/drawing/2014/main" val="20005"/>
                    </a:ext>
                  </a:extLst>
                </a:gridCol>
                <a:gridCol w="1367484">
                  <a:extLst>
                    <a:ext uri="{9D8B030D-6E8A-4147-A177-3AD203B41FA5}">
                      <a16:colId xmlns:a16="http://schemas.microsoft.com/office/drawing/2014/main" val="20006"/>
                    </a:ext>
                  </a:extLst>
                </a:gridCol>
              </a:tblGrid>
              <a:tr h="821725">
                <a:tc>
                  <a:txBody>
                    <a:bodyPr/>
                    <a:lstStyle/>
                    <a:p>
                      <a:endParaRPr lang="en-US" sz="1800" dirty="0">
                        <a:latin typeface="Segoe Pro" panose="020B0502040504020203" pitchFamily="34" charset="0"/>
                      </a:endParaRPr>
                    </a:p>
                  </a:txBody>
                  <a:tcPr marL="87437" marR="87437" marT="44821" marB="44821">
                    <a:noFill/>
                  </a:tcPr>
                </a:tc>
                <a:tc>
                  <a:txBody>
                    <a:bodyPr/>
                    <a:lstStyle/>
                    <a:p>
                      <a:pPr algn="ctr"/>
                      <a:r>
                        <a:rPr lang="en-US" sz="1600" b="0" dirty="0">
                          <a:latin typeface="+mn-lt"/>
                        </a:rPr>
                        <a:t>Header 1</a:t>
                      </a:r>
                    </a:p>
                  </a:txBody>
                  <a:tcPr marL="0" marR="0" marT="0" marB="0" anchor="ctr">
                    <a:solidFill>
                      <a:schemeClr val="tx2"/>
                    </a:solidFill>
                  </a:tcPr>
                </a:tc>
                <a:tc>
                  <a:txBody>
                    <a:bodyPr/>
                    <a:lstStyle/>
                    <a:p>
                      <a:pPr algn="ctr"/>
                      <a:r>
                        <a:rPr lang="en-US" sz="1600" b="0" dirty="0">
                          <a:latin typeface="+mn-lt"/>
                        </a:rPr>
                        <a:t>Header 2</a:t>
                      </a:r>
                    </a:p>
                  </a:txBody>
                  <a:tcPr marL="0" marR="0" marT="0" marB="0" anchor="ctr">
                    <a:solidFill>
                      <a:schemeClr val="tx2"/>
                    </a:solidFill>
                  </a:tcPr>
                </a:tc>
                <a:tc>
                  <a:txBody>
                    <a:bodyPr/>
                    <a:lstStyle/>
                    <a:p>
                      <a:pPr algn="ctr"/>
                      <a:r>
                        <a:rPr lang="en-US" sz="1600" b="0" dirty="0">
                          <a:latin typeface="+mn-lt"/>
                        </a:rPr>
                        <a:t>Header 3</a:t>
                      </a:r>
                    </a:p>
                  </a:txBody>
                  <a:tcPr marL="0" marR="0" marT="0" marB="0" anchor="ctr">
                    <a:solidFill>
                      <a:schemeClr val="tx2"/>
                    </a:solidFill>
                  </a:tcPr>
                </a:tc>
                <a:tc>
                  <a:txBody>
                    <a:bodyPr/>
                    <a:lstStyle/>
                    <a:p>
                      <a:pPr algn="ctr"/>
                      <a:r>
                        <a:rPr lang="en-US" sz="1600" b="0" dirty="0">
                          <a:latin typeface="+mn-lt"/>
                        </a:rPr>
                        <a:t>Header 4</a:t>
                      </a:r>
                    </a:p>
                  </a:txBody>
                  <a:tcPr marL="0" marR="0" marT="0" marB="0" anchor="ctr">
                    <a:solidFill>
                      <a:schemeClr val="tx2"/>
                    </a:solidFill>
                  </a:tcPr>
                </a:tc>
                <a:tc>
                  <a:txBody>
                    <a:bodyPr/>
                    <a:lstStyle/>
                    <a:p>
                      <a:pPr algn="ctr"/>
                      <a:r>
                        <a:rPr lang="en-US" sz="1600" b="0" dirty="0">
                          <a:latin typeface="+mn-lt"/>
                        </a:rPr>
                        <a:t>Header 5</a:t>
                      </a:r>
                    </a:p>
                  </a:txBody>
                  <a:tcPr marL="0" marR="0" marT="0" marB="0" anchor="ctr">
                    <a:solidFill>
                      <a:schemeClr val="tx2"/>
                    </a:solidFill>
                  </a:tcPr>
                </a:tc>
                <a:tc>
                  <a:txBody>
                    <a:bodyPr/>
                    <a:lstStyle/>
                    <a:p>
                      <a:pPr algn="ctr"/>
                      <a:r>
                        <a:rPr lang="en-US" sz="1600" b="0" dirty="0">
                          <a:latin typeface="+mn-lt"/>
                        </a:rPr>
                        <a:t>Header 6</a:t>
                      </a:r>
                    </a:p>
                  </a:txBody>
                  <a:tcPr marL="0" marR="0" marT="0" marB="0" anchor="ctr">
                    <a:solidFill>
                      <a:schemeClr val="tx2"/>
                    </a:solidFill>
                  </a:tcPr>
                </a:tc>
                <a:extLst>
                  <a:ext uri="{0D108BD9-81ED-4DB2-BD59-A6C34878D82A}">
                    <a16:rowId xmlns:a16="http://schemas.microsoft.com/office/drawing/2014/main" val="10000"/>
                  </a:ext>
                </a:extLst>
              </a:tr>
              <a:tr h="920330">
                <a:tc>
                  <a:txBody>
                    <a:bodyPr/>
                    <a:lstStyle/>
                    <a:p>
                      <a:pPr algn="l"/>
                      <a:r>
                        <a:rPr lang="en-US" sz="1400" dirty="0">
                          <a:solidFill>
                            <a:schemeClr val="tx1"/>
                          </a:solidFill>
                          <a:latin typeface="+mj-lt"/>
                        </a:rPr>
                        <a:t>Row 1</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1"/>
                  </a:ext>
                </a:extLst>
              </a:tr>
              <a:tr h="920330">
                <a:tc>
                  <a:txBody>
                    <a:bodyPr/>
                    <a:lstStyle/>
                    <a:p>
                      <a:pPr algn="l"/>
                      <a:r>
                        <a:rPr lang="en-US" sz="1400" dirty="0">
                          <a:solidFill>
                            <a:schemeClr val="tx1"/>
                          </a:solidFill>
                          <a:latin typeface="+mj-lt"/>
                        </a:rPr>
                        <a:t>Row 2</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2"/>
                  </a:ext>
                </a:extLst>
              </a:tr>
              <a:tr h="920330">
                <a:tc>
                  <a:txBody>
                    <a:bodyPr/>
                    <a:lstStyle/>
                    <a:p>
                      <a:pPr algn="l"/>
                      <a:r>
                        <a:rPr lang="en-US" sz="1400" dirty="0">
                          <a:solidFill>
                            <a:schemeClr val="tx1"/>
                          </a:solidFill>
                          <a:latin typeface="+mj-lt"/>
                        </a:rPr>
                        <a:t>Row 3</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3"/>
                  </a:ext>
                </a:extLst>
              </a:tr>
              <a:tr h="920330">
                <a:tc>
                  <a:txBody>
                    <a:bodyPr/>
                    <a:lstStyle/>
                    <a:p>
                      <a:pPr algn="l"/>
                      <a:r>
                        <a:rPr lang="en-US" sz="1400" dirty="0">
                          <a:solidFill>
                            <a:schemeClr val="tx1"/>
                          </a:solidFill>
                          <a:latin typeface="+mj-lt"/>
                        </a:rPr>
                        <a:t>Row 4</a:t>
                      </a:r>
                    </a:p>
                  </a:txBody>
                  <a:tcPr marL="174876"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a:t>
                      </a:r>
                    </a:p>
                  </a:txBody>
                  <a:tcPr marL="0" marR="0" marT="0" marB="0" anchor="ctr">
                    <a:solidFill>
                      <a:schemeClr val="bg1">
                        <a:lumMod val="95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72740321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C7BF150-68F0-4A39-BD7C-596AE75B8941}"/>
              </a:ext>
            </a:extLst>
          </p:cNvPr>
          <p:cNvSpPr>
            <a:spLocks noGrp="1"/>
          </p:cNvSpPr>
          <p:nvPr>
            <p:ph type="title"/>
          </p:nvPr>
        </p:nvSpPr>
        <p:spPr/>
        <p:txBody>
          <a:bodyPr/>
          <a:lstStyle/>
          <a:p>
            <a:r>
              <a:rPr lang="en-IE" dirty="0"/>
              <a:t>Tuesday – Infrastructure Management</a:t>
            </a:r>
          </a:p>
        </p:txBody>
      </p:sp>
      <p:graphicFrame>
        <p:nvGraphicFramePr>
          <p:cNvPr id="4" name="Content Placeholder 5">
            <a:extLst>
              <a:ext uri="{FF2B5EF4-FFF2-40B4-BE49-F238E27FC236}">
                <a16:creationId xmlns:a16="http://schemas.microsoft.com/office/drawing/2014/main" id="{FDF0057F-B712-4F05-B229-3BDE00BD65B7}"/>
              </a:ext>
            </a:extLst>
          </p:cNvPr>
          <p:cNvGraphicFramePr>
            <a:graphicFrameLocks/>
          </p:cNvGraphicFramePr>
          <p:nvPr>
            <p:extLst>
              <p:ext uri="{D42A27DB-BD31-4B8C-83A1-F6EECF244321}">
                <p14:modId xmlns:p14="http://schemas.microsoft.com/office/powerpoint/2010/main" val="3886300665"/>
              </p:ext>
            </p:extLst>
          </p:nvPr>
        </p:nvGraphicFramePr>
        <p:xfrm>
          <a:off x="584199" y="1435099"/>
          <a:ext cx="11018520" cy="4714452"/>
        </p:xfrm>
        <a:graphic>
          <a:graphicData uri="http://schemas.openxmlformats.org/drawingml/2006/table">
            <a:tbl>
              <a:tblPr firstRow="1" bandRow="1">
                <a:tableStyleId>{5C22544A-7EE6-4342-B048-85BDC9FD1C3A}</a:tableStyleId>
              </a:tblPr>
              <a:tblGrid>
                <a:gridCol w="1481222">
                  <a:extLst>
                    <a:ext uri="{9D8B030D-6E8A-4147-A177-3AD203B41FA5}">
                      <a16:colId xmlns:a16="http://schemas.microsoft.com/office/drawing/2014/main" val="20001"/>
                    </a:ext>
                  </a:extLst>
                </a:gridCol>
                <a:gridCol w="1471863">
                  <a:extLst>
                    <a:ext uri="{9D8B030D-6E8A-4147-A177-3AD203B41FA5}">
                      <a16:colId xmlns:a16="http://schemas.microsoft.com/office/drawing/2014/main" val="20002"/>
                    </a:ext>
                  </a:extLst>
                </a:gridCol>
                <a:gridCol w="8065435">
                  <a:extLst>
                    <a:ext uri="{9D8B030D-6E8A-4147-A177-3AD203B41FA5}">
                      <a16:colId xmlns:a16="http://schemas.microsoft.com/office/drawing/2014/main" val="20003"/>
                    </a:ext>
                  </a:extLst>
                </a:gridCol>
              </a:tblGrid>
              <a:tr h="394452">
                <a:tc>
                  <a:txBody>
                    <a:bodyPr/>
                    <a:lstStyle/>
                    <a:p>
                      <a:pPr algn="ctr"/>
                      <a:r>
                        <a:rPr lang="en-US" sz="1600" b="0" dirty="0">
                          <a:latin typeface="+mn-lt"/>
                        </a:rPr>
                        <a:t>PST</a:t>
                      </a:r>
                    </a:p>
                  </a:txBody>
                  <a:tcPr marL="0" marR="0" marT="0" marB="0" anchor="ctr">
                    <a:solidFill>
                      <a:schemeClr val="tx2"/>
                    </a:solidFill>
                  </a:tcPr>
                </a:tc>
                <a:tc>
                  <a:txBody>
                    <a:bodyPr/>
                    <a:lstStyle/>
                    <a:p>
                      <a:pPr algn="ctr"/>
                      <a:r>
                        <a:rPr lang="en-US" sz="1600" b="0" dirty="0">
                          <a:latin typeface="+mn-lt"/>
                        </a:rPr>
                        <a:t>CET</a:t>
                      </a:r>
                    </a:p>
                  </a:txBody>
                  <a:tcPr marL="0" marR="0" marT="0" marB="0" anchor="ctr">
                    <a:solidFill>
                      <a:schemeClr val="tx2"/>
                    </a:solidFill>
                  </a:tcPr>
                </a:tc>
                <a:tc>
                  <a:txBody>
                    <a:bodyPr/>
                    <a:lstStyle/>
                    <a:p>
                      <a:pPr algn="ctr"/>
                      <a:r>
                        <a:rPr lang="en-US" sz="1600" b="0" dirty="0">
                          <a:latin typeface="+mn-lt"/>
                        </a:rPr>
                        <a:t>Session</a:t>
                      </a:r>
                    </a:p>
                  </a:txBody>
                  <a:tcPr marL="0" marR="0" marT="0" marB="0" anchor="ctr">
                    <a:solidFill>
                      <a:schemeClr val="tx2"/>
                    </a:solidFill>
                  </a:tcPr>
                </a:tc>
                <a:extLst>
                  <a:ext uri="{0D108BD9-81ED-4DB2-BD59-A6C34878D82A}">
                    <a16:rowId xmlns:a16="http://schemas.microsoft.com/office/drawing/2014/main" val="10000"/>
                  </a:ext>
                </a:extLst>
              </a:tr>
              <a:tr h="648000">
                <a:tc>
                  <a:txBody>
                    <a:bodyPr/>
                    <a:lstStyle/>
                    <a:p>
                      <a:pPr algn="ctr"/>
                      <a:r>
                        <a:rPr lang="en-US" sz="1400" b="0" dirty="0">
                          <a:solidFill>
                            <a:schemeClr val="tx1"/>
                          </a:solidFill>
                          <a:latin typeface="Segoe Pro" panose="020B0502040504020203" pitchFamily="34" charset="0"/>
                        </a:rPr>
                        <a:t>07:00 – 07:30</a:t>
                      </a:r>
                    </a:p>
                  </a:txBody>
                  <a:tcPr marL="0" marR="0" marT="0" marB="0" anchor="ctr">
                    <a:solidFill>
                      <a:schemeClr val="accent2">
                        <a:lumMod val="60000"/>
                        <a:lumOff val="40000"/>
                      </a:schemeClr>
                    </a:solidFill>
                  </a:tcPr>
                </a:tc>
                <a:tc>
                  <a:txBody>
                    <a:bodyPr/>
                    <a:lstStyle/>
                    <a:p>
                      <a:pPr algn="ctr"/>
                      <a:r>
                        <a:rPr lang="en-US" sz="1400" b="0" dirty="0">
                          <a:solidFill>
                            <a:schemeClr val="tx1"/>
                          </a:solidFill>
                          <a:latin typeface="Segoe Pro" panose="020B0502040504020203" pitchFamily="34" charset="0"/>
                        </a:rPr>
                        <a:t>16:00 – 16:30</a:t>
                      </a:r>
                    </a:p>
                  </a:txBody>
                  <a:tcPr marL="0" marR="0" marT="0" marB="0" anchor="ctr">
                    <a:solidFill>
                      <a:schemeClr val="accent2">
                        <a:lumMod val="60000"/>
                        <a:lumOff val="40000"/>
                      </a:schemeClr>
                    </a:solidFill>
                  </a:tcPr>
                </a:tc>
                <a:tc>
                  <a:txBody>
                    <a:bodyPr/>
                    <a:lstStyle/>
                    <a:p>
                      <a:pPr algn="ctr"/>
                      <a:r>
                        <a:rPr lang="en-US" sz="1400" b="1" dirty="0">
                          <a:solidFill>
                            <a:schemeClr val="tx1"/>
                          </a:solidFill>
                          <a:latin typeface="Segoe Pro" panose="020B0502040504020203" pitchFamily="34" charset="0"/>
                        </a:rPr>
                        <a:t>Track Kick-off</a:t>
                      </a:r>
                    </a:p>
                  </a:txBody>
                  <a:tcPr marL="0" marR="0" marT="0" marB="0" anchor="ctr">
                    <a:solidFill>
                      <a:schemeClr val="accent2">
                        <a:lumMod val="60000"/>
                        <a:lumOff val="40000"/>
                      </a:schemeClr>
                    </a:solidFill>
                  </a:tcPr>
                </a:tc>
                <a:extLst>
                  <a:ext uri="{0D108BD9-81ED-4DB2-BD59-A6C34878D82A}">
                    <a16:rowId xmlns:a16="http://schemas.microsoft.com/office/drawing/2014/main" val="10001"/>
                  </a:ext>
                </a:extLst>
              </a:tr>
              <a:tr h="648000">
                <a:tc>
                  <a:txBody>
                    <a:bodyPr/>
                    <a:lstStyle/>
                    <a:p>
                      <a:pPr algn="ctr"/>
                      <a:r>
                        <a:rPr lang="en-US" sz="1400" b="0" dirty="0">
                          <a:solidFill>
                            <a:schemeClr val="tx1"/>
                          </a:solidFill>
                          <a:latin typeface="Segoe Pro" panose="020B0502040504020203" pitchFamily="34" charset="0"/>
                        </a:rPr>
                        <a:t>07:30 – 08:45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16:30 – 17:45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1"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Azure Management and Monitoring</a:t>
                      </a:r>
                      <a:endParaRPr lang="en-US" sz="1400" b="1" dirty="0">
                        <a:solidFill>
                          <a:schemeClr val="tx1"/>
                        </a:solidFill>
                        <a:latin typeface="Segoe Pro" panose="020B0502040504020203" pitchFamily="34" charset="0"/>
                      </a:endParaRPr>
                    </a:p>
                  </a:txBody>
                  <a:tcPr marL="0" marR="0" marT="0" marB="0" anchor="ctr">
                    <a:solidFill>
                      <a:schemeClr val="tx2">
                        <a:lumMod val="20000"/>
                        <a:lumOff val="80000"/>
                      </a:schemeClr>
                    </a:solidFill>
                  </a:tcPr>
                </a:tc>
                <a:extLst>
                  <a:ext uri="{0D108BD9-81ED-4DB2-BD59-A6C34878D82A}">
                    <a16:rowId xmlns:a16="http://schemas.microsoft.com/office/drawing/2014/main" val="10002"/>
                  </a:ext>
                </a:extLst>
              </a:tr>
              <a:tr h="360000">
                <a:tc>
                  <a:txBody>
                    <a:bodyPr/>
                    <a:lstStyle/>
                    <a:p>
                      <a:pPr algn="ctr"/>
                      <a:r>
                        <a:rPr lang="en-US" sz="1400" b="0" dirty="0">
                          <a:solidFill>
                            <a:schemeClr val="tx1"/>
                          </a:solidFill>
                          <a:latin typeface="Segoe Pro" panose="020B0502040504020203" pitchFamily="34" charset="0"/>
                        </a:rPr>
                        <a:t>08:45 – 09:00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17:45 – 18:00</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10003"/>
                  </a:ext>
                </a:extLst>
              </a:tr>
              <a:tr h="648000">
                <a:tc>
                  <a:txBody>
                    <a:bodyPr/>
                    <a:lstStyle/>
                    <a:p>
                      <a:pPr algn="ctr"/>
                      <a:r>
                        <a:rPr lang="en-US" sz="1400" b="0" dirty="0">
                          <a:solidFill>
                            <a:schemeClr val="tx1"/>
                          </a:solidFill>
                          <a:latin typeface="Segoe Pro" panose="020B0502040504020203" pitchFamily="34" charset="0"/>
                        </a:rPr>
                        <a:t>09:00 – 11:00</a:t>
                      </a:r>
                    </a:p>
                  </a:txBody>
                  <a:tcPr marL="0" marR="0" marT="0" marB="0" anchor="ctr">
                    <a:solidFill>
                      <a:schemeClr val="accent1">
                        <a:lumMod val="20000"/>
                        <a:lumOff val="80000"/>
                      </a:schemeClr>
                    </a:solidFill>
                  </a:tcPr>
                </a:tc>
                <a:tc>
                  <a:txBody>
                    <a:bodyPr/>
                    <a:lstStyle/>
                    <a:p>
                      <a:pPr algn="ctr"/>
                      <a:r>
                        <a:rPr lang="en-US" sz="1400" b="0" dirty="0">
                          <a:solidFill>
                            <a:schemeClr val="tx1"/>
                          </a:solidFill>
                          <a:latin typeface="Segoe Pro" panose="020B0502040504020203" pitchFamily="34" charset="0"/>
                        </a:rPr>
                        <a:t> 18:00 – 20:00</a:t>
                      </a:r>
                    </a:p>
                  </a:txBody>
                  <a:tcPr marL="0" marR="0" marT="0" marB="0" anchor="ctr">
                    <a:solidFill>
                      <a:schemeClr val="accent1">
                        <a:lumMod val="20000"/>
                        <a:lumOff val="80000"/>
                      </a:schemeClr>
                    </a:solidFill>
                  </a:tcPr>
                </a:tc>
                <a:tc>
                  <a:txBody>
                    <a:bodyPr/>
                    <a:lstStyle/>
                    <a:p>
                      <a:pPr algn="ctr"/>
                      <a:r>
                        <a:rPr lang="en-US" sz="1400" b="1" dirty="0">
                          <a:solidFill>
                            <a:schemeClr val="tx1"/>
                          </a:solidFill>
                          <a:latin typeface="Segoe Pro" panose="020B0502040504020203" pitchFamily="34" charset="0"/>
                        </a:rPr>
                        <a:t>Whiteboard Design Session</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Managing and Monitoring Azure Workloads</a:t>
                      </a:r>
                    </a:p>
                  </a:txBody>
                  <a:tcPr marL="0" marR="0" marT="0" marB="0" anchor="ctr">
                    <a:solidFill>
                      <a:schemeClr val="accent1">
                        <a:lumMod val="20000"/>
                        <a:lumOff val="80000"/>
                      </a:schemeClr>
                    </a:solidFill>
                  </a:tcPr>
                </a:tc>
                <a:extLst>
                  <a:ext uri="{0D108BD9-81ED-4DB2-BD59-A6C34878D82A}">
                    <a16:rowId xmlns:a16="http://schemas.microsoft.com/office/drawing/2014/main" val="10004"/>
                  </a:ext>
                </a:extLst>
              </a:tr>
              <a:tr h="360000">
                <a:tc>
                  <a:txBody>
                    <a:bodyPr/>
                    <a:lstStyle/>
                    <a:p>
                      <a:pPr algn="ctr"/>
                      <a:r>
                        <a:rPr lang="en-US" sz="1400" b="0" dirty="0">
                          <a:solidFill>
                            <a:schemeClr val="tx1"/>
                          </a:solidFill>
                          <a:latin typeface="Segoe Pro" panose="020B0502040504020203" pitchFamily="34" charset="0"/>
                        </a:rPr>
                        <a:t>11:00 – 11:15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20:00 – 20:15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Break</a:t>
                      </a:r>
                    </a:p>
                  </a:txBody>
                  <a:tcPr marL="0" marR="0" marT="0" marB="0" anchor="ctr">
                    <a:solidFill>
                      <a:schemeClr val="bg1">
                        <a:lumMod val="95000"/>
                      </a:schemeClr>
                    </a:solidFill>
                  </a:tcPr>
                </a:tc>
                <a:extLst>
                  <a:ext uri="{0D108BD9-81ED-4DB2-BD59-A6C34878D82A}">
                    <a16:rowId xmlns:a16="http://schemas.microsoft.com/office/drawing/2014/main" val="4170194307"/>
                  </a:ext>
                </a:extLst>
              </a:tr>
              <a:tr h="648000">
                <a:tc>
                  <a:txBody>
                    <a:bodyPr/>
                    <a:lstStyle/>
                    <a:p>
                      <a:pPr algn="ctr"/>
                      <a:r>
                        <a:rPr lang="en-US" sz="1400" b="0" dirty="0">
                          <a:solidFill>
                            <a:schemeClr val="tx1"/>
                          </a:solidFill>
                          <a:latin typeface="Segoe Pro" panose="020B0502040504020203" pitchFamily="34" charset="0"/>
                        </a:rPr>
                        <a:t>11:15 – 12:15</a:t>
                      </a:r>
                    </a:p>
                  </a:txBody>
                  <a:tcPr marL="0" marR="0" marT="0" marB="0" anchor="ctr">
                    <a:solidFill>
                      <a:schemeClr val="tx2">
                        <a:lumMod val="20000"/>
                        <a:lumOff val="80000"/>
                      </a:schemeClr>
                    </a:solidFill>
                  </a:tcPr>
                </a:tc>
                <a:tc>
                  <a:txBody>
                    <a:bodyPr/>
                    <a:lstStyle/>
                    <a:p>
                      <a:pPr algn="ctr"/>
                      <a:r>
                        <a:rPr lang="en-US" sz="1400" b="0" dirty="0">
                          <a:solidFill>
                            <a:schemeClr val="tx1"/>
                          </a:solidFill>
                          <a:latin typeface="Segoe Pro" panose="020B0502040504020203" pitchFamily="34" charset="0"/>
                        </a:rPr>
                        <a:t>20:15 – 21:15</a:t>
                      </a:r>
                    </a:p>
                  </a:txBody>
                  <a:tcPr marL="0" marR="0" marT="0" marB="0" anchor="ctr">
                    <a:solidFill>
                      <a:schemeClr val="tx2">
                        <a:lumMod val="20000"/>
                        <a:lumOff val="80000"/>
                      </a:schemeClr>
                    </a:solidFill>
                  </a:tcPr>
                </a:tc>
                <a:tc>
                  <a:txBody>
                    <a:bodyPr/>
                    <a:lstStyle/>
                    <a:p>
                      <a:pPr algn="ctr"/>
                      <a:r>
                        <a:rPr lang="en-US" sz="1400" b="1" dirty="0">
                          <a:solidFill>
                            <a:schemeClr val="tx1"/>
                          </a:solidFill>
                          <a:latin typeface="Segoe Pro" panose="020B0502040504020203" pitchFamily="34" charset="0"/>
                        </a:rPr>
                        <a:t>Lecture</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Lighthouse Deep Dive</a:t>
                      </a:r>
                    </a:p>
                  </a:txBody>
                  <a:tcPr marL="0" marR="0" marT="0" marB="0" anchor="ctr">
                    <a:solidFill>
                      <a:schemeClr val="tx2">
                        <a:lumMod val="20000"/>
                        <a:lumOff val="80000"/>
                      </a:schemeClr>
                    </a:solidFill>
                  </a:tcPr>
                </a:tc>
                <a:extLst>
                  <a:ext uri="{0D108BD9-81ED-4DB2-BD59-A6C34878D82A}">
                    <a16:rowId xmlns:a16="http://schemas.microsoft.com/office/drawing/2014/main" val="2048896440"/>
                  </a:ext>
                </a:extLst>
              </a:tr>
              <a:tr h="360000">
                <a:tc>
                  <a:txBody>
                    <a:bodyPr/>
                    <a:lstStyle/>
                    <a:p>
                      <a:pPr algn="ctr"/>
                      <a:r>
                        <a:rPr lang="en-US" sz="1400" b="0" dirty="0">
                          <a:solidFill>
                            <a:schemeClr val="tx1"/>
                          </a:solidFill>
                          <a:latin typeface="Segoe Pro" panose="020B0502040504020203" pitchFamily="34" charset="0"/>
                        </a:rPr>
                        <a:t>12:15 – 13:15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21:15 – 22:15</a:t>
                      </a:r>
                    </a:p>
                  </a:txBody>
                  <a:tcPr marL="0" marR="0" marT="0" marB="0" anchor="ctr">
                    <a:solidFill>
                      <a:schemeClr val="bg1">
                        <a:lumMod val="95000"/>
                      </a:schemeClr>
                    </a:solidFill>
                  </a:tcPr>
                </a:tc>
                <a:tc>
                  <a:txBody>
                    <a:bodyPr/>
                    <a:lstStyle/>
                    <a:p>
                      <a:pPr algn="ctr"/>
                      <a:r>
                        <a:rPr lang="en-US" sz="1400" b="0" dirty="0">
                          <a:solidFill>
                            <a:schemeClr val="tx1"/>
                          </a:solidFill>
                          <a:latin typeface="Segoe Pro" panose="020B0502040504020203" pitchFamily="34" charset="0"/>
                        </a:rPr>
                        <a:t>Lunch (US only)</a:t>
                      </a:r>
                    </a:p>
                  </a:txBody>
                  <a:tcPr marL="0" marR="0" marT="0" marB="0" anchor="ctr">
                    <a:solidFill>
                      <a:schemeClr val="bg1">
                        <a:lumMod val="95000"/>
                      </a:schemeClr>
                    </a:solidFill>
                  </a:tcPr>
                </a:tc>
                <a:extLst>
                  <a:ext uri="{0D108BD9-81ED-4DB2-BD59-A6C34878D82A}">
                    <a16:rowId xmlns:a16="http://schemas.microsoft.com/office/drawing/2014/main" val="1965637374"/>
                  </a:ext>
                </a:extLst>
              </a:tr>
              <a:tr h="648000">
                <a:tc>
                  <a:txBody>
                    <a:bodyPr/>
                    <a:lstStyle/>
                    <a:p>
                      <a:pPr algn="ctr"/>
                      <a:r>
                        <a:rPr lang="en-US" sz="1400" b="0" dirty="0">
                          <a:solidFill>
                            <a:schemeClr val="tx1"/>
                          </a:solidFill>
                          <a:latin typeface="Segoe Pro" panose="020B0502040504020203" pitchFamily="34" charset="0"/>
                        </a:rPr>
                        <a:t>13:15 – 16:30</a:t>
                      </a:r>
                    </a:p>
                  </a:txBody>
                  <a:tcPr marL="0" marR="0" marT="0" marB="0" anchor="ctr">
                    <a:solidFill>
                      <a:schemeClr val="accent5">
                        <a:lumMod val="20000"/>
                        <a:lumOff val="80000"/>
                      </a:schemeClr>
                    </a:solidFill>
                  </a:tcPr>
                </a:tc>
                <a:tc>
                  <a:txBody>
                    <a:bodyPr/>
                    <a:lstStyle/>
                    <a:p>
                      <a:pPr algn="ctr"/>
                      <a:r>
                        <a:rPr lang="en-US" sz="1400" b="0" dirty="0">
                          <a:solidFill>
                            <a:schemeClr val="tx1"/>
                          </a:solidFill>
                          <a:latin typeface="Segoe Pro" panose="020B0502040504020203" pitchFamily="34" charset="0"/>
                        </a:rPr>
                        <a:t>Tomorrow morning</a:t>
                      </a:r>
                    </a:p>
                  </a:txBody>
                  <a:tcPr marL="0" marR="0" marT="0" marB="0" anchor="ctr">
                    <a:solidFill>
                      <a:schemeClr val="accent5">
                        <a:lumMod val="20000"/>
                        <a:lumOff val="80000"/>
                      </a:schemeClr>
                    </a:solidFill>
                  </a:tcPr>
                </a:tc>
                <a:tc>
                  <a:txBody>
                    <a:bodyPr/>
                    <a:lstStyle/>
                    <a:p>
                      <a:pPr algn="ctr"/>
                      <a:r>
                        <a:rPr lang="en-US" sz="1400" b="1" dirty="0">
                          <a:solidFill>
                            <a:schemeClr val="tx1"/>
                          </a:solidFill>
                          <a:latin typeface="Segoe Pro" panose="020B0502040504020203" pitchFamily="34" charset="0"/>
                        </a:rPr>
                        <a:t>Hands-On Challenge (Homework Activity)</a:t>
                      </a:r>
                      <a:br>
                        <a:rPr lang="en-US" sz="1400" b="0" dirty="0">
                          <a:solidFill>
                            <a:schemeClr val="tx1"/>
                          </a:solidFill>
                          <a:latin typeface="Segoe Pro" panose="020B0502040504020203" pitchFamily="34" charset="0"/>
                        </a:rPr>
                      </a:br>
                      <a:r>
                        <a:rPr lang="en-US" sz="1400" b="0" dirty="0">
                          <a:solidFill>
                            <a:schemeClr val="tx1"/>
                          </a:solidFill>
                          <a:latin typeface="Segoe Pro" panose="020B0502040504020203" pitchFamily="34" charset="0"/>
                        </a:rPr>
                        <a:t>Operationalizing Infrastructure Challenge</a:t>
                      </a:r>
                    </a:p>
                  </a:txBody>
                  <a:tcPr marL="0" marR="0" marT="0" marB="0" anchor="ctr">
                    <a:solidFill>
                      <a:schemeClr val="accent5">
                        <a:lumMod val="20000"/>
                        <a:lumOff val="80000"/>
                      </a:schemeClr>
                    </a:solidFill>
                  </a:tcPr>
                </a:tc>
                <a:extLst>
                  <a:ext uri="{0D108BD9-81ED-4DB2-BD59-A6C34878D82A}">
                    <a16:rowId xmlns:a16="http://schemas.microsoft.com/office/drawing/2014/main" val="1170912486"/>
                  </a:ext>
                </a:extLst>
              </a:tr>
            </a:tbl>
          </a:graphicData>
        </a:graphic>
      </p:graphicFrame>
    </p:spTree>
    <p:extLst>
      <p:ext uri="{BB962C8B-B14F-4D97-AF65-F5344CB8AC3E}">
        <p14:creationId xmlns:p14="http://schemas.microsoft.com/office/powerpoint/2010/main" val="52610635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ACF62-A43F-4B6B-A686-54A26EC09F7B}"/>
              </a:ext>
            </a:extLst>
          </p:cNvPr>
          <p:cNvSpPr>
            <a:spLocks noGrp="1"/>
          </p:cNvSpPr>
          <p:nvPr>
            <p:ph type="title"/>
          </p:nvPr>
        </p:nvSpPr>
        <p:spPr/>
        <p:txBody>
          <a:bodyPr/>
          <a:lstStyle/>
          <a:p>
            <a:r>
              <a:rPr lang="en-IE" dirty="0"/>
              <a:t>Access the Bootcamp Portal</a:t>
            </a:r>
          </a:p>
        </p:txBody>
      </p:sp>
      <p:sp>
        <p:nvSpPr>
          <p:cNvPr id="3" name="Content Placeholder 2">
            <a:extLst>
              <a:ext uri="{FF2B5EF4-FFF2-40B4-BE49-F238E27FC236}">
                <a16:creationId xmlns:a16="http://schemas.microsoft.com/office/drawing/2014/main" id="{4D3F1A8A-FBBF-4549-A5BF-70130EC93188}"/>
              </a:ext>
            </a:extLst>
          </p:cNvPr>
          <p:cNvSpPr>
            <a:spLocks noGrp="1"/>
          </p:cNvSpPr>
          <p:nvPr>
            <p:ph sz="quarter" idx="10"/>
          </p:nvPr>
        </p:nvSpPr>
        <p:spPr>
          <a:xfrm>
            <a:off x="584200" y="1435100"/>
            <a:ext cx="11018838" cy="2794611"/>
          </a:xfrm>
        </p:spPr>
        <p:txBody>
          <a:bodyPr/>
          <a:lstStyle/>
          <a:p>
            <a:pPr marL="457200" indent="-457200">
              <a:buFont typeface="Arial" panose="020B0604020202020204" pitchFamily="34" charset="0"/>
              <a:buChar char="•"/>
            </a:pPr>
            <a:r>
              <a:rPr lang="en-IE" dirty="0"/>
              <a:t>Log in to Teams using your Bootcamp credentials</a:t>
            </a:r>
          </a:p>
          <a:p>
            <a:pPr marL="914400" lvl="1" indent="-457200">
              <a:buFont typeface="Arial" panose="020B0604020202020204" pitchFamily="34" charset="0"/>
              <a:buChar char="•"/>
            </a:pPr>
            <a:r>
              <a:rPr lang="en-IE" dirty="0">
                <a:hlinkClick r:id="rId2"/>
              </a:rPr>
              <a:t>attendee-NNN@opspartnerbootcamp.onmicrosoft.com</a:t>
            </a:r>
            <a:endParaRPr lang="en-IE" dirty="0"/>
          </a:p>
          <a:p>
            <a:pPr marL="914400" lvl="1" indent="-457200">
              <a:buFont typeface="Arial" panose="020B0604020202020204" pitchFamily="34" charset="0"/>
              <a:buChar char="•"/>
            </a:pPr>
            <a:r>
              <a:rPr lang="en-IE" dirty="0"/>
              <a:t>Use an InPrivate / Incognito browser</a:t>
            </a:r>
          </a:p>
          <a:p>
            <a:pPr marL="457200" indent="-457200">
              <a:buFont typeface="Arial" panose="020B0604020202020204" pitchFamily="34" charset="0"/>
              <a:buChar char="•"/>
            </a:pPr>
            <a:r>
              <a:rPr lang="en-IE" dirty="0"/>
              <a:t>Launch the Skill Me Up Event Manager</a:t>
            </a:r>
          </a:p>
          <a:p>
            <a:pPr marL="914400" lvl="1" indent="-457200">
              <a:buFont typeface="Arial" panose="020B0604020202020204" pitchFamily="34" charset="0"/>
              <a:buChar char="•"/>
            </a:pPr>
            <a:r>
              <a:rPr lang="en-IE" dirty="0"/>
              <a:t>Partner </a:t>
            </a:r>
            <a:r>
              <a:rPr lang="en-IE" b="1" dirty="0"/>
              <a:t>Technical Boot Camp </a:t>
            </a:r>
            <a:r>
              <a:rPr lang="en-IE" dirty="0">
                <a:sym typeface="Wingdings" panose="05000000000000000000" pitchFamily="2" charset="2"/>
              </a:rPr>
              <a:t> </a:t>
            </a:r>
            <a:r>
              <a:rPr lang="en-IE" b="1" dirty="0"/>
              <a:t>General</a:t>
            </a:r>
            <a:r>
              <a:rPr lang="en-IE" dirty="0"/>
              <a:t> </a:t>
            </a:r>
            <a:r>
              <a:rPr lang="en-IE" dirty="0">
                <a:sym typeface="Wingdings" panose="05000000000000000000" pitchFamily="2" charset="2"/>
              </a:rPr>
              <a:t> </a:t>
            </a:r>
            <a:r>
              <a:rPr lang="en-IE" b="1" dirty="0">
                <a:sym typeface="Wingdings" panose="05000000000000000000" pitchFamily="2" charset="2"/>
              </a:rPr>
              <a:t>Skill Me Up Event Manager </a:t>
            </a:r>
            <a:r>
              <a:rPr lang="en-IE" dirty="0">
                <a:sym typeface="Wingdings" panose="05000000000000000000" pitchFamily="2" charset="2"/>
              </a:rPr>
              <a:t>tag</a:t>
            </a:r>
          </a:p>
          <a:p>
            <a:pPr marL="914400" lvl="1" indent="-457200">
              <a:buFont typeface="Arial" panose="020B0604020202020204" pitchFamily="34" charset="0"/>
              <a:buChar char="•"/>
            </a:pPr>
            <a:r>
              <a:rPr lang="en-IE" dirty="0"/>
              <a:t>Click </a:t>
            </a:r>
            <a:r>
              <a:rPr lang="en-IE" b="1" dirty="0"/>
              <a:t>Sign In </a:t>
            </a:r>
            <a:r>
              <a:rPr lang="en-IE" dirty="0"/>
              <a:t>and re-enter your Bootcamp credentials</a:t>
            </a:r>
          </a:p>
          <a:p>
            <a:pPr marL="914400" lvl="1" indent="-457200">
              <a:buFont typeface="Arial" panose="020B0604020202020204" pitchFamily="34" charset="0"/>
              <a:buChar char="•"/>
            </a:pPr>
            <a:r>
              <a:rPr lang="en-IE" dirty="0"/>
              <a:t>Launch in browser if it won't load in Teams ('globe' icon)</a:t>
            </a:r>
          </a:p>
        </p:txBody>
      </p:sp>
      <p:pic>
        <p:nvPicPr>
          <p:cNvPr id="4" name="Picture 3">
            <a:extLst>
              <a:ext uri="{FF2B5EF4-FFF2-40B4-BE49-F238E27FC236}">
                <a16:creationId xmlns:a16="http://schemas.microsoft.com/office/drawing/2014/main" id="{A970A24C-1468-4110-B6BF-CE3AD9333289}"/>
              </a:ext>
            </a:extLst>
          </p:cNvPr>
          <p:cNvPicPr>
            <a:picLocks noChangeAspect="1"/>
          </p:cNvPicPr>
          <p:nvPr/>
        </p:nvPicPr>
        <p:blipFill>
          <a:blip r:embed="rId3"/>
          <a:stretch>
            <a:fillRect/>
          </a:stretch>
        </p:blipFill>
        <p:spPr>
          <a:xfrm>
            <a:off x="2731368" y="4413106"/>
            <a:ext cx="6875547" cy="2444894"/>
          </a:xfrm>
          <a:prstGeom prst="rect">
            <a:avLst/>
          </a:prstGeom>
        </p:spPr>
      </p:pic>
      <p:sp>
        <p:nvSpPr>
          <p:cNvPr id="5" name="Rectangle: Rounded Corners 4">
            <a:extLst>
              <a:ext uri="{FF2B5EF4-FFF2-40B4-BE49-F238E27FC236}">
                <a16:creationId xmlns:a16="http://schemas.microsoft.com/office/drawing/2014/main" id="{B9B1BD29-A5C6-4FE7-BFC0-DD02D5B20D4B}"/>
              </a:ext>
            </a:extLst>
          </p:cNvPr>
          <p:cNvSpPr/>
          <p:nvPr/>
        </p:nvSpPr>
        <p:spPr bwMode="auto">
          <a:xfrm>
            <a:off x="3383279" y="5422901"/>
            <a:ext cx="514351"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6" name="Rectangle: Rounded Corners 5">
            <a:extLst>
              <a:ext uri="{FF2B5EF4-FFF2-40B4-BE49-F238E27FC236}">
                <a16:creationId xmlns:a16="http://schemas.microsoft.com/office/drawing/2014/main" id="{58EDC1CB-F749-4892-9622-DA6CA6213A76}"/>
              </a:ext>
            </a:extLst>
          </p:cNvPr>
          <p:cNvSpPr/>
          <p:nvPr/>
        </p:nvSpPr>
        <p:spPr bwMode="auto">
          <a:xfrm>
            <a:off x="6278879" y="4718051"/>
            <a:ext cx="950596" cy="339724"/>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6EA65E9E-69A9-4165-B2FA-E60E610735DB}"/>
              </a:ext>
            </a:extLst>
          </p:cNvPr>
          <p:cNvSpPr/>
          <p:nvPr/>
        </p:nvSpPr>
        <p:spPr bwMode="auto">
          <a:xfrm>
            <a:off x="8595360" y="5189222"/>
            <a:ext cx="472440"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1B6FDAC4-C3BC-48B7-918C-98AF7D3B7D50}"/>
              </a:ext>
            </a:extLst>
          </p:cNvPr>
          <p:cNvSpPr/>
          <p:nvPr/>
        </p:nvSpPr>
        <p:spPr bwMode="auto">
          <a:xfrm>
            <a:off x="9195434" y="4740250"/>
            <a:ext cx="184785" cy="2120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Tree>
    <p:extLst>
      <p:ext uri="{BB962C8B-B14F-4D97-AF65-F5344CB8AC3E}">
        <p14:creationId xmlns:p14="http://schemas.microsoft.com/office/powerpoint/2010/main" val="271675853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13CF9-64BF-4179-BD71-C838DD89A80E}"/>
              </a:ext>
            </a:extLst>
          </p:cNvPr>
          <p:cNvSpPr>
            <a:spLocks noGrp="1"/>
          </p:cNvSpPr>
          <p:nvPr>
            <p:ph type="title"/>
          </p:nvPr>
        </p:nvSpPr>
        <p:spPr/>
        <p:txBody>
          <a:bodyPr/>
          <a:lstStyle/>
          <a:p>
            <a:r>
              <a:rPr lang="en-IE" dirty="0"/>
              <a:t>Lectures</a:t>
            </a:r>
          </a:p>
        </p:txBody>
      </p:sp>
      <p:sp>
        <p:nvSpPr>
          <p:cNvPr id="5" name="Content Placeholder 4">
            <a:extLst>
              <a:ext uri="{FF2B5EF4-FFF2-40B4-BE49-F238E27FC236}">
                <a16:creationId xmlns:a16="http://schemas.microsoft.com/office/drawing/2014/main" id="{6A969B6B-5FCF-41EF-9246-D2A68B6B8D5C}"/>
              </a:ext>
            </a:extLst>
          </p:cNvPr>
          <p:cNvSpPr>
            <a:spLocks noGrp="1"/>
          </p:cNvSpPr>
          <p:nvPr>
            <p:ph sz="quarter" idx="10"/>
          </p:nvPr>
        </p:nvSpPr>
        <p:spPr>
          <a:xfrm>
            <a:off x="584200" y="1435100"/>
            <a:ext cx="4616450" cy="430887"/>
          </a:xfrm>
        </p:spPr>
        <p:txBody>
          <a:bodyPr/>
          <a:lstStyle/>
          <a:p>
            <a:pPr marL="457200" indent="-457200">
              <a:buFont typeface="Arial" panose="020B0604020202020204" pitchFamily="34" charset="0"/>
              <a:buChar char="•"/>
            </a:pPr>
            <a:r>
              <a:rPr lang="en-IE" dirty="0"/>
              <a:t>Simply click to join the Teams meeting</a:t>
            </a:r>
          </a:p>
        </p:txBody>
      </p:sp>
      <p:pic>
        <p:nvPicPr>
          <p:cNvPr id="4" name="Picture 3">
            <a:extLst>
              <a:ext uri="{FF2B5EF4-FFF2-40B4-BE49-F238E27FC236}">
                <a16:creationId xmlns:a16="http://schemas.microsoft.com/office/drawing/2014/main" id="{586F0D45-6DE8-4D4A-9E9E-7693E85106C7}"/>
              </a:ext>
            </a:extLst>
          </p:cNvPr>
          <p:cNvPicPr>
            <a:picLocks noChangeAspect="1"/>
          </p:cNvPicPr>
          <p:nvPr/>
        </p:nvPicPr>
        <p:blipFill>
          <a:blip r:embed="rId2"/>
          <a:stretch>
            <a:fillRect/>
          </a:stretch>
        </p:blipFill>
        <p:spPr>
          <a:xfrm>
            <a:off x="7138079" y="819924"/>
            <a:ext cx="2812519" cy="5669280"/>
          </a:xfrm>
          <a:prstGeom prst="rect">
            <a:avLst/>
          </a:prstGeom>
          <a:ln>
            <a:solidFill>
              <a:schemeClr val="tx1"/>
            </a:solid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9324759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17D20-3C4F-4BDE-BCD2-BB780CB2F576}"/>
              </a:ext>
            </a:extLst>
          </p:cNvPr>
          <p:cNvSpPr>
            <a:spLocks noGrp="1"/>
          </p:cNvSpPr>
          <p:nvPr>
            <p:ph type="title"/>
          </p:nvPr>
        </p:nvSpPr>
        <p:spPr/>
        <p:txBody>
          <a:bodyPr/>
          <a:lstStyle/>
          <a:p>
            <a:r>
              <a:rPr lang="en-IE" dirty="0"/>
              <a:t>Whiteboard Design Session</a:t>
            </a:r>
          </a:p>
        </p:txBody>
      </p:sp>
      <p:pic>
        <p:nvPicPr>
          <p:cNvPr id="4" name="Picture 3">
            <a:extLst>
              <a:ext uri="{FF2B5EF4-FFF2-40B4-BE49-F238E27FC236}">
                <a16:creationId xmlns:a16="http://schemas.microsoft.com/office/drawing/2014/main" id="{B8FB3E09-0BBB-449F-96AE-6EA925F7306F}"/>
              </a:ext>
            </a:extLst>
          </p:cNvPr>
          <p:cNvPicPr>
            <a:picLocks noChangeAspect="1"/>
          </p:cNvPicPr>
          <p:nvPr/>
        </p:nvPicPr>
        <p:blipFill>
          <a:blip r:embed="rId2"/>
          <a:stretch>
            <a:fillRect/>
          </a:stretch>
        </p:blipFill>
        <p:spPr>
          <a:xfrm>
            <a:off x="3180234" y="1565708"/>
            <a:ext cx="6314159" cy="4074997"/>
          </a:xfrm>
          <a:prstGeom prst="rect">
            <a:avLst/>
          </a:prstGeom>
        </p:spPr>
      </p:pic>
      <p:sp>
        <p:nvSpPr>
          <p:cNvPr id="5" name="TextBox 4">
            <a:extLst>
              <a:ext uri="{FF2B5EF4-FFF2-40B4-BE49-F238E27FC236}">
                <a16:creationId xmlns:a16="http://schemas.microsoft.com/office/drawing/2014/main" id="{63ED4D55-DA0D-424B-A885-01B60FD260F7}"/>
              </a:ext>
            </a:extLst>
          </p:cNvPr>
          <p:cNvSpPr txBox="1"/>
          <p:nvPr/>
        </p:nvSpPr>
        <p:spPr>
          <a:xfrm>
            <a:off x="708660" y="1765935"/>
            <a:ext cx="2471574" cy="1384995"/>
          </a:xfrm>
          <a:prstGeom prst="rect">
            <a:avLst/>
          </a:prstGeom>
          <a:noFill/>
        </p:spPr>
        <p:txBody>
          <a:bodyPr wrap="none" lIns="0" tIns="0" rIns="0" bIns="0" rtlCol="0">
            <a:spAutoFit/>
          </a:bodyPr>
          <a:lstStyle/>
          <a:p>
            <a:pPr algn="l"/>
            <a:r>
              <a:rPr lang="en-IE" sz="1800" b="1" dirty="0">
                <a:solidFill>
                  <a:srgbClr val="990000"/>
                </a:solidFill>
              </a:rPr>
              <a:t>Start here for session</a:t>
            </a:r>
            <a:br>
              <a:rPr lang="en-IE" sz="1800" b="1" dirty="0">
                <a:solidFill>
                  <a:srgbClr val="990000"/>
                </a:solidFill>
              </a:rPr>
            </a:br>
            <a:r>
              <a:rPr lang="en-IE" sz="1800" b="1" dirty="0">
                <a:solidFill>
                  <a:srgbClr val="990000"/>
                </a:solidFill>
              </a:rPr>
              <a:t>kick off</a:t>
            </a:r>
          </a:p>
          <a:p>
            <a:pPr algn="l"/>
            <a:endParaRPr lang="en-IE" sz="1800" b="1" dirty="0">
              <a:solidFill>
                <a:srgbClr val="990000"/>
              </a:solidFill>
            </a:endParaRPr>
          </a:p>
          <a:p>
            <a:pPr algn="l"/>
            <a:r>
              <a:rPr lang="en-IE" sz="1800" b="1" dirty="0">
                <a:solidFill>
                  <a:srgbClr val="990000"/>
                </a:solidFill>
              </a:rPr>
              <a:t>Return at 10:45am PST</a:t>
            </a:r>
          </a:p>
          <a:p>
            <a:pPr algn="l"/>
            <a:r>
              <a:rPr lang="en-IE" sz="1800" b="1" dirty="0">
                <a:solidFill>
                  <a:srgbClr val="990000"/>
                </a:solidFill>
              </a:rPr>
              <a:t>for example solution</a:t>
            </a:r>
          </a:p>
        </p:txBody>
      </p:sp>
      <p:sp>
        <p:nvSpPr>
          <p:cNvPr id="6" name="TextBox 5">
            <a:extLst>
              <a:ext uri="{FF2B5EF4-FFF2-40B4-BE49-F238E27FC236}">
                <a16:creationId xmlns:a16="http://schemas.microsoft.com/office/drawing/2014/main" id="{9B996305-6148-44C4-A64E-F807E3C418B4}"/>
              </a:ext>
            </a:extLst>
          </p:cNvPr>
          <p:cNvSpPr txBox="1"/>
          <p:nvPr/>
        </p:nvSpPr>
        <p:spPr>
          <a:xfrm>
            <a:off x="9642984" y="3815857"/>
            <a:ext cx="2227072" cy="1938992"/>
          </a:xfrm>
          <a:prstGeom prst="rect">
            <a:avLst/>
          </a:prstGeom>
          <a:noFill/>
        </p:spPr>
        <p:txBody>
          <a:bodyPr wrap="square" lIns="0" tIns="0" rIns="0" bIns="0" rtlCol="0">
            <a:spAutoFit/>
          </a:bodyPr>
          <a:lstStyle/>
          <a:p>
            <a:pPr algn="l"/>
            <a:r>
              <a:rPr lang="en-IE" sz="1800" b="1" dirty="0">
                <a:solidFill>
                  <a:srgbClr val="990000"/>
                </a:solidFill>
              </a:rPr>
              <a:t>Access the WDS Student Guide</a:t>
            </a:r>
          </a:p>
          <a:p>
            <a:pPr algn="l"/>
            <a:endParaRPr lang="en-IE" sz="1800" b="1" dirty="0">
              <a:solidFill>
                <a:srgbClr val="990000"/>
              </a:solidFill>
            </a:endParaRPr>
          </a:p>
          <a:p>
            <a:pPr algn="l"/>
            <a:r>
              <a:rPr lang="en-IE" sz="1800" b="1" dirty="0">
                <a:solidFill>
                  <a:srgbClr val="990000"/>
                </a:solidFill>
              </a:rPr>
              <a:t>Join you team and coach to design and present your solution</a:t>
            </a:r>
          </a:p>
        </p:txBody>
      </p:sp>
    </p:spTree>
    <p:extLst>
      <p:ext uri="{BB962C8B-B14F-4D97-AF65-F5344CB8AC3E}">
        <p14:creationId xmlns:p14="http://schemas.microsoft.com/office/powerpoint/2010/main" val="87883850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3D5C0F-EF8A-4D89-A954-9DCF620A1792}"/>
              </a:ext>
            </a:extLst>
          </p:cNvPr>
          <p:cNvSpPr>
            <a:spLocks noGrp="1"/>
          </p:cNvSpPr>
          <p:nvPr>
            <p:ph type="title"/>
          </p:nvPr>
        </p:nvSpPr>
        <p:spPr/>
        <p:txBody>
          <a:bodyPr/>
          <a:lstStyle/>
          <a:p>
            <a:r>
              <a:rPr lang="en-IE" dirty="0"/>
              <a:t>Hands-On Challenge</a:t>
            </a:r>
          </a:p>
        </p:txBody>
      </p:sp>
      <p:pic>
        <p:nvPicPr>
          <p:cNvPr id="3" name="Picture 2">
            <a:extLst>
              <a:ext uri="{FF2B5EF4-FFF2-40B4-BE49-F238E27FC236}">
                <a16:creationId xmlns:a16="http://schemas.microsoft.com/office/drawing/2014/main" id="{13BBC445-3E73-424C-9682-7F02B3264E3F}"/>
              </a:ext>
            </a:extLst>
          </p:cNvPr>
          <p:cNvPicPr>
            <a:picLocks noChangeAspect="1"/>
          </p:cNvPicPr>
          <p:nvPr/>
        </p:nvPicPr>
        <p:blipFill>
          <a:blip r:embed="rId2"/>
          <a:stretch>
            <a:fillRect/>
          </a:stretch>
        </p:blipFill>
        <p:spPr>
          <a:xfrm>
            <a:off x="405487" y="1347236"/>
            <a:ext cx="3297833" cy="1481186"/>
          </a:xfrm>
          <a:prstGeom prst="rect">
            <a:avLst/>
          </a:prstGeom>
        </p:spPr>
      </p:pic>
      <p:pic>
        <p:nvPicPr>
          <p:cNvPr id="4" name="Picture 3">
            <a:extLst>
              <a:ext uri="{FF2B5EF4-FFF2-40B4-BE49-F238E27FC236}">
                <a16:creationId xmlns:a16="http://schemas.microsoft.com/office/drawing/2014/main" id="{0DC2C60D-49AD-4669-9323-305636E16DCA}"/>
              </a:ext>
            </a:extLst>
          </p:cNvPr>
          <p:cNvPicPr>
            <a:picLocks noChangeAspect="1"/>
          </p:cNvPicPr>
          <p:nvPr/>
        </p:nvPicPr>
        <p:blipFill>
          <a:blip r:embed="rId3"/>
          <a:stretch>
            <a:fillRect/>
          </a:stretch>
        </p:blipFill>
        <p:spPr>
          <a:xfrm>
            <a:off x="4789942" y="1347010"/>
            <a:ext cx="3015527" cy="2081990"/>
          </a:xfrm>
          <a:prstGeom prst="rect">
            <a:avLst/>
          </a:prstGeom>
        </p:spPr>
      </p:pic>
      <p:pic>
        <p:nvPicPr>
          <p:cNvPr id="5" name="Picture 4">
            <a:extLst>
              <a:ext uri="{FF2B5EF4-FFF2-40B4-BE49-F238E27FC236}">
                <a16:creationId xmlns:a16="http://schemas.microsoft.com/office/drawing/2014/main" id="{8B2F1F54-DA43-4AD2-A4A1-3DA979D8091C}"/>
              </a:ext>
            </a:extLst>
          </p:cNvPr>
          <p:cNvPicPr>
            <a:picLocks noChangeAspect="1"/>
          </p:cNvPicPr>
          <p:nvPr/>
        </p:nvPicPr>
        <p:blipFill>
          <a:blip r:embed="rId4"/>
          <a:stretch>
            <a:fillRect/>
          </a:stretch>
        </p:blipFill>
        <p:spPr>
          <a:xfrm>
            <a:off x="8874946" y="1347236"/>
            <a:ext cx="3006539" cy="2881030"/>
          </a:xfrm>
          <a:prstGeom prst="rect">
            <a:avLst/>
          </a:prstGeom>
        </p:spPr>
      </p:pic>
      <p:sp>
        <p:nvSpPr>
          <p:cNvPr id="6" name="Rectangle: Rounded Corners 5">
            <a:extLst>
              <a:ext uri="{FF2B5EF4-FFF2-40B4-BE49-F238E27FC236}">
                <a16:creationId xmlns:a16="http://schemas.microsoft.com/office/drawing/2014/main" id="{5E5E0E52-1CE0-436E-ADE2-2AB759713FA8}"/>
              </a:ext>
            </a:extLst>
          </p:cNvPr>
          <p:cNvSpPr/>
          <p:nvPr/>
        </p:nvSpPr>
        <p:spPr bwMode="auto">
          <a:xfrm>
            <a:off x="535303" y="2317751"/>
            <a:ext cx="3036571" cy="339724"/>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7" name="Rectangle: Rounded Corners 6">
            <a:extLst>
              <a:ext uri="{FF2B5EF4-FFF2-40B4-BE49-F238E27FC236}">
                <a16:creationId xmlns:a16="http://schemas.microsoft.com/office/drawing/2014/main" id="{98458D74-1A00-48E8-B926-5CC14544A104}"/>
              </a:ext>
            </a:extLst>
          </p:cNvPr>
          <p:cNvSpPr/>
          <p:nvPr/>
        </p:nvSpPr>
        <p:spPr bwMode="auto">
          <a:xfrm>
            <a:off x="4867273" y="1748105"/>
            <a:ext cx="2819401" cy="383590"/>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C474CF49-2629-4CE4-BDB0-0C966D3FA1D2}"/>
              </a:ext>
            </a:extLst>
          </p:cNvPr>
          <p:cNvSpPr/>
          <p:nvPr/>
        </p:nvSpPr>
        <p:spPr bwMode="auto">
          <a:xfrm>
            <a:off x="8976358" y="1703070"/>
            <a:ext cx="2793009" cy="428625"/>
          </a:xfrm>
          <a:prstGeom prst="roundRect">
            <a:avLst/>
          </a:prstGeom>
          <a:noFill/>
          <a:ln w="28575">
            <a:solidFill>
              <a:srgbClr val="99000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9" name="Arrow: Right 8">
            <a:extLst>
              <a:ext uri="{FF2B5EF4-FFF2-40B4-BE49-F238E27FC236}">
                <a16:creationId xmlns:a16="http://schemas.microsoft.com/office/drawing/2014/main" id="{AAD839F6-81B4-43D9-9D9B-8D318F4C1770}"/>
              </a:ext>
            </a:extLst>
          </p:cNvPr>
          <p:cNvSpPr/>
          <p:nvPr/>
        </p:nvSpPr>
        <p:spPr bwMode="auto">
          <a:xfrm>
            <a:off x="3886200" y="1954530"/>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0" name="Arrow: Right 9">
            <a:extLst>
              <a:ext uri="{FF2B5EF4-FFF2-40B4-BE49-F238E27FC236}">
                <a16:creationId xmlns:a16="http://schemas.microsoft.com/office/drawing/2014/main" id="{E505684A-4A3E-4545-8027-376E53E89A79}"/>
              </a:ext>
            </a:extLst>
          </p:cNvPr>
          <p:cNvSpPr/>
          <p:nvPr/>
        </p:nvSpPr>
        <p:spPr bwMode="auto">
          <a:xfrm>
            <a:off x="8011595" y="1950084"/>
            <a:ext cx="657225" cy="617220"/>
          </a:xfrm>
          <a:prstGeom prst="right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IE" sz="2000" dirty="0" err="1">
              <a:solidFill>
                <a:srgbClr val="FFFFFF"/>
              </a:solidFill>
              <a:ea typeface="Segoe UI" pitchFamily="34" charset="0"/>
              <a:cs typeface="Segoe UI" pitchFamily="34" charset="0"/>
            </a:endParaRPr>
          </a:p>
        </p:txBody>
      </p:sp>
      <p:sp>
        <p:nvSpPr>
          <p:cNvPr id="11" name="TextBox 10">
            <a:extLst>
              <a:ext uri="{FF2B5EF4-FFF2-40B4-BE49-F238E27FC236}">
                <a16:creationId xmlns:a16="http://schemas.microsoft.com/office/drawing/2014/main" id="{4A509B6E-2341-40B9-8E9D-BE260EB2CF0F}"/>
              </a:ext>
            </a:extLst>
          </p:cNvPr>
          <p:cNvSpPr txBox="1"/>
          <p:nvPr/>
        </p:nvSpPr>
        <p:spPr>
          <a:xfrm>
            <a:off x="2942271" y="5377815"/>
            <a:ext cx="6669404" cy="615553"/>
          </a:xfrm>
          <a:prstGeom prst="rect">
            <a:avLst/>
          </a:prstGeom>
          <a:solidFill>
            <a:srgbClr val="FFC000"/>
          </a:solidFill>
          <a:ln>
            <a:solidFill>
              <a:schemeClr val="tx1"/>
            </a:solidFill>
          </a:ln>
        </p:spPr>
        <p:txBody>
          <a:bodyPr wrap="square" lIns="0" tIns="0" rIns="0" bIns="0" rtlCol="0">
            <a:spAutoFit/>
          </a:bodyPr>
          <a:lstStyle/>
          <a:p>
            <a:pPr algn="ctr"/>
            <a:r>
              <a:rPr lang="en-IE" sz="2000" b="1" dirty="0"/>
              <a:t>Important!</a:t>
            </a:r>
            <a:br>
              <a:rPr lang="en-IE" sz="2000" dirty="0"/>
            </a:br>
            <a:r>
              <a:rPr lang="en-IE" sz="2000" dirty="0"/>
              <a:t>Allow at least 1 hour for your lab to start</a:t>
            </a:r>
          </a:p>
        </p:txBody>
      </p:sp>
    </p:spTree>
    <p:extLst>
      <p:ext uri="{BB962C8B-B14F-4D97-AF65-F5344CB8AC3E}">
        <p14:creationId xmlns:p14="http://schemas.microsoft.com/office/powerpoint/2010/main" val="129602850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6" name="Title 7">
            <a:extLst>
              <a:ext uri="{FF2B5EF4-FFF2-40B4-BE49-F238E27FC236}">
                <a16:creationId xmlns:a16="http://schemas.microsoft.com/office/drawing/2014/main" id="{7EBB83F1-F56C-4B65-88CB-A6977892796D}"/>
              </a:ext>
            </a:extLst>
          </p:cNvPr>
          <p:cNvSpPr>
            <a:spLocks noGrp="1"/>
          </p:cNvSpPr>
          <p:nvPr>
            <p:ph type="title"/>
          </p:nvPr>
        </p:nvSpPr>
        <p:spPr>
          <a:xfrm>
            <a:off x="588963" y="1885453"/>
            <a:ext cx="4159250" cy="2031325"/>
          </a:xfrm>
        </p:spPr>
        <p:txBody>
          <a:bodyPr/>
          <a:lstStyle/>
          <a:p>
            <a:r>
              <a:rPr lang="en-US" sz="2400" b="1" dirty="0">
                <a:latin typeface="+mn-lt"/>
              </a:rPr>
              <a:t>Wednesday</a:t>
            </a:r>
            <a:br>
              <a:rPr lang="en-US" sz="2400" b="1" dirty="0">
                <a:latin typeface="+mn-lt"/>
              </a:rPr>
            </a:br>
            <a:br>
              <a:rPr lang="en-US" dirty="0"/>
            </a:br>
            <a:r>
              <a:rPr lang="en-US" dirty="0">
                <a:latin typeface="+mn-lt"/>
              </a:rPr>
              <a:t>Infrastructure</a:t>
            </a:r>
            <a:br>
              <a:rPr lang="en-US" dirty="0">
                <a:latin typeface="+mn-lt"/>
              </a:rPr>
            </a:br>
            <a:r>
              <a:rPr lang="en-US" dirty="0">
                <a:latin typeface="+mn-lt"/>
              </a:rPr>
              <a:t>as Code</a:t>
            </a:r>
          </a:p>
        </p:txBody>
      </p:sp>
    </p:spTree>
    <p:extLst>
      <p:ext uri="{BB962C8B-B14F-4D97-AF65-F5344CB8AC3E}">
        <p14:creationId xmlns:p14="http://schemas.microsoft.com/office/powerpoint/2010/main" val="57564900"/>
      </p:ext>
    </p:extLst>
  </p:cSld>
  <p:clrMapOvr>
    <a:masterClrMapping/>
  </p:clrMapOvr>
  <p:transition>
    <p:fade/>
  </p:transition>
</p:sld>
</file>

<file path=ppt/theme/theme1.xml><?xml version="1.0" encoding="utf-8"?>
<a:theme xmlns:a="http://schemas.openxmlformats.org/drawingml/2006/main" name="White Template">
  <a:themeElements>
    <a:clrScheme name="TS_20_Teal on White">
      <a:dk1>
        <a:srgbClr val="000000"/>
      </a:dk1>
      <a:lt1>
        <a:srgbClr val="FFFFFF"/>
      </a:lt1>
      <a:dk2>
        <a:srgbClr val="274B47"/>
      </a:dk2>
      <a:lt2>
        <a:srgbClr val="E6E6E6"/>
      </a:lt2>
      <a:accent1>
        <a:srgbClr val="008575"/>
      </a:accent1>
      <a:accent2>
        <a:srgbClr val="274B47"/>
      </a:accent2>
      <a:accent3>
        <a:srgbClr val="50E6FF"/>
      </a:accent3>
      <a:accent4>
        <a:srgbClr val="0078D4"/>
      </a:accent4>
      <a:accent5>
        <a:srgbClr val="243A5E"/>
      </a:accent5>
      <a:accent6>
        <a:srgbClr val="737373"/>
      </a:accent6>
      <a:hlink>
        <a:srgbClr val="008575"/>
      </a:hlink>
      <a:folHlink>
        <a:srgbClr val="00857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7.potx" id="{38B949A8-B0F9-42B1-8EAB-90FE813F2E82}" vid="{DAD8D2DF-92EF-4645-90C4-AC83445A57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926B21D171D34CB5934FC002E086CB" ma:contentTypeVersion="8" ma:contentTypeDescription="Create a new document." ma:contentTypeScope="" ma:versionID="7a1300c858e128cd700b1a024f8e4745">
  <xsd:schema xmlns:xsd="http://www.w3.org/2001/XMLSchema" xmlns:xs="http://www.w3.org/2001/XMLSchema" xmlns:p="http://schemas.microsoft.com/office/2006/metadata/properties" xmlns:ns2="180a8cd5-14e5-480b-ac62-23332e51694d" targetNamespace="http://schemas.microsoft.com/office/2006/metadata/properties" ma:root="true" ma:fieldsID="a971ae47007bd71907af188a32d0ba63" ns2:_="">
    <xsd:import namespace="180a8cd5-14e5-480b-ac62-23332e51694d"/>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0a8cd5-14e5-480b-ac62-23332e51694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180a8cd5-14e5-480b-ac62-23332e51694d"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4FBB85E-A5C3-45EA-93B3-3952196709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180a8cd5-14e5-480b-ac62-23332e51694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schemas.microsoft.com/office/2006/metadata/properties"/>
    <ds:schemaRef ds:uri="http://schemas.microsoft.com/office/infopath/2007/PartnerControls"/>
    <ds:schemaRef ds:uri="http://schemas.microsoft.com/sharepoint/v3"/>
    <ds:schemaRef ds:uri="965de625-df5b-42e9-a277-2113da4f1195"/>
    <ds:schemaRef ds:uri="180a8cd5-14e5-480b-ac62-23332e51694d"/>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White Template</Template>
  <TotalTime>241</TotalTime>
  <Words>3727</Words>
  <Application>Microsoft Office PowerPoint</Application>
  <PresentationFormat>Widescreen</PresentationFormat>
  <Paragraphs>501</Paragraphs>
  <Slides>35</Slides>
  <Notes>15</Notes>
  <HiddenSlides>6</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35</vt:i4>
      </vt:variant>
    </vt:vector>
  </HeadingPairs>
  <TitlesOfParts>
    <vt:vector size="43" baseType="lpstr">
      <vt:lpstr>Arial</vt:lpstr>
      <vt:lpstr>Consolas</vt:lpstr>
      <vt:lpstr>Lucida Console</vt:lpstr>
      <vt:lpstr>Segoe Pro</vt:lpstr>
      <vt:lpstr>Segoe UI</vt:lpstr>
      <vt:lpstr>Segoe UI Semibold</vt:lpstr>
      <vt:lpstr>Wingdings</vt:lpstr>
      <vt:lpstr>White Template</vt:lpstr>
      <vt:lpstr>Partner Technical Boot Camp</vt:lpstr>
      <vt:lpstr>Agenda</vt:lpstr>
      <vt:lpstr>Tuesday  Infrastructure Management</vt:lpstr>
      <vt:lpstr>Tuesday – Infrastructure Management</vt:lpstr>
      <vt:lpstr>Access the Bootcamp Portal</vt:lpstr>
      <vt:lpstr>Lectures</vt:lpstr>
      <vt:lpstr>Whiteboard Design Session</vt:lpstr>
      <vt:lpstr>Hands-On Challenge</vt:lpstr>
      <vt:lpstr>Wednesday  Infrastructure as Code</vt:lpstr>
      <vt:lpstr>Wednesday – Infrastructure as Code</vt:lpstr>
      <vt:lpstr>Operationalizing Infrastructure Challenge</vt:lpstr>
      <vt:lpstr>Challenge 1: Automatic On-Boarding to VM Insights</vt:lpstr>
      <vt:lpstr>Challenge 2: Resource Graph Explorer</vt:lpstr>
      <vt:lpstr>Challenge 3: Azure Monitor Workbooks</vt:lpstr>
      <vt:lpstr>Thursday  Containers</vt:lpstr>
      <vt:lpstr>Thursday – Containers</vt:lpstr>
      <vt:lpstr>Azure Automation Challenge</vt:lpstr>
      <vt:lpstr>Connect to Azure Automation</vt:lpstr>
      <vt:lpstr>Challenge 1: Implement Custom Health Probes</vt:lpstr>
      <vt:lpstr>Challenge 2: Re-Size Load-Balanced VMs</vt:lpstr>
      <vt:lpstr>Challenge 3: Parallel Tasks Using PowerShell Workflow</vt:lpstr>
      <vt:lpstr>Friday  Security</vt:lpstr>
      <vt:lpstr>Friday – Security</vt:lpstr>
      <vt:lpstr>Azure Kubernetes Service Challenge</vt:lpstr>
      <vt:lpstr>Challenge 1</vt:lpstr>
      <vt:lpstr>Update the script</vt:lpstr>
      <vt:lpstr>Challenge 2</vt:lpstr>
      <vt:lpstr>Challenge 3</vt:lpstr>
      <vt:lpstr>PowerPoint Presentation</vt:lpstr>
      <vt:lpstr>Agenda</vt:lpstr>
      <vt:lpstr>Text layout </vt:lpstr>
      <vt:lpstr>2 column Text layout </vt:lpstr>
      <vt:lpstr>Title only</vt:lpstr>
      <vt:lpstr>Easy to modify 4 column table</vt:lpstr>
      <vt:lpstr>Additional table</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&lt;Event name&gt;</dc:subject>
  <dc:creator>Jason Lee</dc:creator>
  <cp:keywords/>
  <dc:description/>
  <cp:lastModifiedBy>Scott Hoag</cp:lastModifiedBy>
  <cp:revision>33</cp:revision>
  <dcterms:created xsi:type="dcterms:W3CDTF">2020-04-20T15:28:36Z</dcterms:created>
  <dcterms:modified xsi:type="dcterms:W3CDTF">2020-06-03T17:29:46Z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0x010100C9926B21D171D34CB5934FC002E086CB</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